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54"/>
  </p:notesMasterIdLst>
  <p:sldIdLst>
    <p:sldId id="1340" r:id="rId5"/>
    <p:sldId id="258" r:id="rId6"/>
    <p:sldId id="323" r:id="rId7"/>
    <p:sldId id="378" r:id="rId8"/>
    <p:sldId id="379" r:id="rId9"/>
    <p:sldId id="380" r:id="rId10"/>
    <p:sldId id="385" r:id="rId11"/>
    <p:sldId id="381" r:id="rId12"/>
    <p:sldId id="412" r:id="rId13"/>
    <p:sldId id="368" r:id="rId14"/>
    <p:sldId id="382" r:id="rId15"/>
    <p:sldId id="384" r:id="rId16"/>
    <p:sldId id="369" r:id="rId17"/>
    <p:sldId id="401" r:id="rId18"/>
    <p:sldId id="370" r:id="rId19"/>
    <p:sldId id="363" r:id="rId20"/>
    <p:sldId id="389" r:id="rId21"/>
    <p:sldId id="1323" r:id="rId22"/>
    <p:sldId id="1324" r:id="rId23"/>
    <p:sldId id="1325" r:id="rId24"/>
    <p:sldId id="1326" r:id="rId25"/>
    <p:sldId id="371" r:id="rId26"/>
    <p:sldId id="364" r:id="rId27"/>
    <p:sldId id="391" r:id="rId28"/>
    <p:sldId id="1327" r:id="rId29"/>
    <p:sldId id="1328" r:id="rId30"/>
    <p:sldId id="1329" r:id="rId31"/>
    <p:sldId id="1330" r:id="rId32"/>
    <p:sldId id="1331" r:id="rId33"/>
    <p:sldId id="376" r:id="rId34"/>
    <p:sldId id="406" r:id="rId35"/>
    <p:sldId id="405" r:id="rId36"/>
    <p:sldId id="1332" r:id="rId37"/>
    <p:sldId id="1333" r:id="rId38"/>
    <p:sldId id="1334" r:id="rId39"/>
    <p:sldId id="1335" r:id="rId40"/>
    <p:sldId id="393" r:id="rId41"/>
    <p:sldId id="394" r:id="rId42"/>
    <p:sldId id="397" r:id="rId43"/>
    <p:sldId id="372" r:id="rId44"/>
    <p:sldId id="409" r:id="rId45"/>
    <p:sldId id="410" r:id="rId46"/>
    <p:sldId id="1337" r:id="rId47"/>
    <p:sldId id="1338" r:id="rId48"/>
    <p:sldId id="375" r:id="rId49"/>
    <p:sldId id="325" r:id="rId50"/>
    <p:sldId id="400" r:id="rId51"/>
    <p:sldId id="1339" r:id="rId52"/>
    <p:sldId id="306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erney Smith" initials="TS" lastIdx="4" clrIdx="0">
    <p:extLst>
      <p:ext uri="{19B8F6BF-5375-455C-9EA6-DF929625EA0E}">
        <p15:presenceInfo xmlns:p15="http://schemas.microsoft.com/office/powerpoint/2012/main" userId="S::tierney.smith@cdp.net::c32b9c80-6161-4a5d-98bd-07206b12539f" providerId="AD"/>
      </p:ext>
    </p:extLst>
  </p:cmAuthor>
  <p:cmAuthor id="2" name="Tess Harris" initials="TH" lastIdx="6" clrIdx="1">
    <p:extLst>
      <p:ext uri="{19B8F6BF-5375-455C-9EA6-DF929625EA0E}">
        <p15:presenceInfo xmlns:p15="http://schemas.microsoft.com/office/powerpoint/2012/main" userId="S::tess.harris@cdp.net::41137e22-22a0-4174-9ba9-e69b5c140df0" providerId="AD"/>
      </p:ext>
    </p:extLst>
  </p:cmAuthor>
  <p:cmAuthor id="3" name="Joshua Snodin" initials="JS" lastIdx="1" clrIdx="2">
    <p:extLst>
      <p:ext uri="{19B8F6BF-5375-455C-9EA6-DF929625EA0E}">
        <p15:presenceInfo xmlns:p15="http://schemas.microsoft.com/office/powerpoint/2012/main" userId="S::joshua.snodin@cdp.net::72342e4c-99f2-4c1b-a6e5-da9d7ebe0c2b" providerId="AD"/>
      </p:ext>
    </p:extLst>
  </p:cmAuthor>
  <p:cmAuthor id="4" name="Nina Schäperklaus" initials="NS" lastIdx="2" clrIdx="3">
    <p:extLst>
      <p:ext uri="{19B8F6BF-5375-455C-9EA6-DF929625EA0E}">
        <p15:presenceInfo xmlns:p15="http://schemas.microsoft.com/office/powerpoint/2012/main" userId="S::nina.schaperklaus@cdp.net::d5b996d0-90aa-4517-ae01-f368199e983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2337"/>
    <a:srgbClr val="F7F8F8"/>
    <a:srgbClr val="FCFCFC"/>
    <a:srgbClr val="D6D1D2"/>
    <a:srgbClr val="DEEAE1"/>
    <a:srgbClr val="DDE9EB"/>
    <a:srgbClr val="E2EBED"/>
    <a:srgbClr val="CFE4E6"/>
    <a:srgbClr val="C3DEE2"/>
    <a:srgbClr val="F0F1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226160-7DC0-411C-B6CC-5ADB49212425}" v="23" dt="2019-06-28T15:22:10.5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4A799-9961-4D03-BBD5-7265B87A0B4C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0F23C-E232-46A4-9792-5DB7EE69B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949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504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916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598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180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8147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3566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521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0148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849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8822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138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5515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653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6056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0952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400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488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3645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4306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4712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8426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59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0245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451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2205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2749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5787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955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5638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12315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0501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5576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246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541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748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97895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71828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597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986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2114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1939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559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258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135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41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DO NOT EDIT</a:t>
            </a:r>
            <a:r>
              <a:rPr lang="en-US" baseline="0"/>
              <a:t> THESE SLIDES – DELETE IF NOT RELEVANT/NEEDED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369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0F23C-E232-46A4-9792-5DB7EE69B06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469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-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4272" y="2863302"/>
            <a:ext cx="5946046" cy="455256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lang="en-US" sz="36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4096" y="3560124"/>
            <a:ext cx="4396216" cy="3500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400" b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Sub-title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294458" y="4202614"/>
            <a:ext cx="4395492" cy="41834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en-US" sz="2000" kern="1200" dirty="0" smtClean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Name</a:t>
            </a:r>
          </a:p>
          <a:p>
            <a:pPr lvl="0"/>
            <a:r>
              <a:rPr lang="en-GB"/>
              <a:t>Event</a:t>
            </a:r>
          </a:p>
          <a:p>
            <a:pPr lvl="0"/>
            <a:r>
              <a:rPr lang="en-GB"/>
              <a:t>Date</a:t>
            </a:r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" y="5768149"/>
            <a:ext cx="1830864" cy="78822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0BEF644-9566-4993-B42F-82943D14D5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50429" y="0"/>
            <a:ext cx="7541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32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rey-triangles.png"/>
          <p:cNvPicPr>
            <a:picLocks noChangeAspect="1"/>
          </p:cNvPicPr>
          <p:nvPr/>
        </p:nvPicPr>
        <p:blipFill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42" y="847"/>
            <a:ext cx="7541158" cy="6857153"/>
          </a:xfrm>
          <a:prstGeom prst="rect">
            <a:avLst/>
          </a:prstGeom>
        </p:spPr>
      </p:pic>
      <p:sp>
        <p:nvSpPr>
          <p:cNvPr id="37" name="Title 1"/>
          <p:cNvSpPr>
            <a:spLocks noGrp="1"/>
          </p:cNvSpPr>
          <p:nvPr>
            <p:ph type="title" hasCustomPrompt="1"/>
          </p:nvPr>
        </p:nvSpPr>
        <p:spPr>
          <a:xfrm>
            <a:off x="449527" y="528365"/>
            <a:ext cx="9237391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8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49526" y="1011730"/>
            <a:ext cx="9269545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 </a:t>
            </a:r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8" y="319722"/>
            <a:ext cx="1968906" cy="84765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6396" y="1906291"/>
            <a:ext cx="10238293" cy="40281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CHART OR TABLE</a:t>
            </a:r>
          </a:p>
        </p:txBody>
      </p:sp>
      <p:sp>
        <p:nvSpPr>
          <p:cNvPr id="11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</p:spPr>
        <p:txBody>
          <a:bodyPr/>
          <a:lstStyle/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6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slide - no tria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"/>
          <p:cNvSpPr>
            <a:spLocks noGrp="1"/>
          </p:cNvSpPr>
          <p:nvPr>
            <p:ph type="title" hasCustomPrompt="1"/>
          </p:nvPr>
        </p:nvSpPr>
        <p:spPr>
          <a:xfrm>
            <a:off x="449527" y="528365"/>
            <a:ext cx="9237391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8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49526" y="1011730"/>
            <a:ext cx="9269545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 </a:t>
            </a:r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8" y="319722"/>
            <a:ext cx="1968906" cy="84765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6396" y="1906291"/>
            <a:ext cx="10238293" cy="40281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CHART OR TABLE</a:t>
            </a:r>
          </a:p>
        </p:txBody>
      </p:sp>
      <p:sp>
        <p:nvSpPr>
          <p:cNvPr id="10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</p:spPr>
        <p:txBody>
          <a:bodyPr/>
          <a:lstStyle/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545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/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grey-triangles.png"/>
          <p:cNvPicPr>
            <a:picLocks noChangeAspect="1"/>
          </p:cNvPicPr>
          <p:nvPr/>
        </p:nvPicPr>
        <p:blipFill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42" y="847"/>
            <a:ext cx="7541158" cy="685715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092837" y="1906291"/>
            <a:ext cx="6591851" cy="40281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CHART OR TABLE</a:t>
            </a:r>
          </a:p>
        </p:txBody>
      </p:sp>
      <p:sp>
        <p:nvSpPr>
          <p:cNvPr id="37" name="Title 1"/>
          <p:cNvSpPr>
            <a:spLocks noGrp="1"/>
          </p:cNvSpPr>
          <p:nvPr>
            <p:ph type="title" hasCustomPrompt="1"/>
          </p:nvPr>
        </p:nvSpPr>
        <p:spPr>
          <a:xfrm>
            <a:off x="537108" y="528365"/>
            <a:ext cx="9237391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8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37107" y="1011730"/>
            <a:ext cx="9269545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</a:t>
            </a:r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8" y="319722"/>
            <a:ext cx="1968906" cy="847653"/>
          </a:xfrm>
          <a:prstGeom prst="rect">
            <a:avLst/>
          </a:prstGeom>
        </p:spPr>
      </p:pic>
      <p:sp>
        <p:nvSpPr>
          <p:cNvPr id="24" name="Content Placeholder 2"/>
          <p:cNvSpPr>
            <a:spLocks noGrp="1"/>
          </p:cNvSpPr>
          <p:nvPr>
            <p:ph idx="18" hasCustomPrompt="1"/>
          </p:nvPr>
        </p:nvSpPr>
        <p:spPr>
          <a:xfrm>
            <a:off x="565247" y="1929859"/>
            <a:ext cx="3376061" cy="4050902"/>
          </a:xfrm>
          <a:prstGeom prst="rect">
            <a:avLst/>
          </a:prstGeom>
        </p:spPr>
        <p:txBody>
          <a:bodyPr lIns="0" tIns="0" rIns="0" bIns="0"/>
          <a:lstStyle>
            <a:lvl1pPr marL="342900" marR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SzTx/>
              <a:buFontTx/>
              <a:buBlip>
                <a:blip r:embed="rId4"/>
              </a:buBlip>
              <a:tabLst/>
              <a:defRPr lang="en-GB" sz="2200" b="0" kern="1200" baseline="0" dirty="0" smtClean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lang="en-GB"/>
              <a:t>Bulleted list (22)</a:t>
            </a:r>
          </a:p>
          <a:p>
            <a:pPr lvl="0"/>
            <a:endParaRPr lang="en-US"/>
          </a:p>
        </p:txBody>
      </p:sp>
      <p:sp>
        <p:nvSpPr>
          <p:cNvPr id="1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</p:spPr>
        <p:txBody>
          <a:bodyPr/>
          <a:lstStyle/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00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ey-triangles.png"/>
          <p:cNvPicPr>
            <a:picLocks noChangeAspect="1"/>
          </p:cNvPicPr>
          <p:nvPr/>
        </p:nvPicPr>
        <p:blipFill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42" y="847"/>
            <a:ext cx="7541158" cy="685715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7107" y="2441806"/>
            <a:ext cx="4825307" cy="37119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CHART OR TABLE</a:t>
            </a:r>
          </a:p>
        </p:txBody>
      </p:sp>
      <p:sp>
        <p:nvSpPr>
          <p:cNvPr id="37" name="Title 1"/>
          <p:cNvSpPr>
            <a:spLocks noGrp="1"/>
          </p:cNvSpPr>
          <p:nvPr>
            <p:ph type="title" hasCustomPrompt="1"/>
          </p:nvPr>
        </p:nvSpPr>
        <p:spPr>
          <a:xfrm>
            <a:off x="537109" y="528365"/>
            <a:ext cx="9317774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8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37108" y="1011730"/>
            <a:ext cx="9349928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</a:t>
            </a:r>
            <a:endParaRPr lang="en-US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537107" y="2083646"/>
            <a:ext cx="4825307" cy="2966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0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TABLE HEADING</a:t>
            </a:r>
            <a:endParaRPr lang="en-US"/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5865932" y="2083644"/>
            <a:ext cx="4827074" cy="29669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0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TABLE HEADING</a:t>
            </a:r>
            <a:endParaRPr lang="en-US"/>
          </a:p>
        </p:txBody>
      </p:sp>
      <p:sp>
        <p:nvSpPr>
          <p:cNvPr id="20" name="Content Placeholder 2"/>
          <p:cNvSpPr>
            <a:spLocks noGrp="1"/>
          </p:cNvSpPr>
          <p:nvPr>
            <p:ph idx="17" hasCustomPrompt="1"/>
          </p:nvPr>
        </p:nvSpPr>
        <p:spPr>
          <a:xfrm>
            <a:off x="5865932" y="2441806"/>
            <a:ext cx="4825307" cy="37119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CHART OR TABLE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8" y="319722"/>
            <a:ext cx="1968906" cy="847653"/>
          </a:xfrm>
          <a:prstGeom prst="rect">
            <a:avLst/>
          </a:prstGeom>
        </p:spPr>
      </p:pic>
      <p:sp>
        <p:nvSpPr>
          <p:cNvPr id="14" name="Footer Placeholder 1"/>
          <p:cNvSpPr>
            <a:spLocks noGrp="1"/>
          </p:cNvSpPr>
          <p:nvPr>
            <p:ph type="ftr" sz="quarter" idx="18"/>
          </p:nvPr>
        </p:nvSpPr>
        <p:spPr>
          <a:xfrm>
            <a:off x="8136490" y="6356350"/>
            <a:ext cx="3860800" cy="365125"/>
          </a:xfrm>
        </p:spPr>
        <p:txBody>
          <a:bodyPr/>
          <a:lstStyle/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83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ey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grey-triangles.png"/>
          <p:cNvPicPr>
            <a:picLocks noChangeAspect="1"/>
          </p:cNvPicPr>
          <p:nvPr/>
        </p:nvPicPr>
        <p:blipFill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42" y="847"/>
            <a:ext cx="7541158" cy="685715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6397" y="1906291"/>
            <a:ext cx="10126256" cy="40281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CHART / TABLE / INFOGRAPHIC ILLUSTRATION</a:t>
            </a:r>
          </a:p>
        </p:txBody>
      </p:sp>
      <p:sp>
        <p:nvSpPr>
          <p:cNvPr id="35" name="Title 1"/>
          <p:cNvSpPr>
            <a:spLocks noGrp="1"/>
          </p:cNvSpPr>
          <p:nvPr>
            <p:ph type="title" hasCustomPrompt="1"/>
          </p:nvPr>
        </p:nvSpPr>
        <p:spPr>
          <a:xfrm>
            <a:off x="449527" y="528365"/>
            <a:ext cx="9985987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6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49526" y="1011730"/>
            <a:ext cx="9985987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</a:t>
            </a:r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9" y="319722"/>
            <a:ext cx="1968904" cy="847653"/>
          </a:xfrm>
          <a:prstGeom prst="rect">
            <a:avLst/>
          </a:prstGeom>
        </p:spPr>
      </p:pic>
      <p:sp>
        <p:nvSpPr>
          <p:cNvPr id="12" name="Footer Placeholder 3"/>
          <p:cNvSpPr>
            <a:spLocks noGrp="1"/>
          </p:cNvSpPr>
          <p:nvPr>
            <p:ph type="ftr" sz="quarter" idx="15"/>
          </p:nvPr>
        </p:nvSpPr>
        <p:spPr>
          <a:xfrm>
            <a:off x="8136490" y="6356350"/>
            <a:ext cx="3860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024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ey Chart - no tria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6397" y="1906291"/>
            <a:ext cx="10126256" cy="40281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CHART / TABLE / INFOGRAPHIC ILLUSTRATION</a:t>
            </a:r>
          </a:p>
        </p:txBody>
      </p:sp>
      <p:sp>
        <p:nvSpPr>
          <p:cNvPr id="35" name="Title 1"/>
          <p:cNvSpPr>
            <a:spLocks noGrp="1"/>
          </p:cNvSpPr>
          <p:nvPr>
            <p:ph type="title" hasCustomPrompt="1"/>
          </p:nvPr>
        </p:nvSpPr>
        <p:spPr>
          <a:xfrm>
            <a:off x="449527" y="513766"/>
            <a:ext cx="9985987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6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49526" y="997131"/>
            <a:ext cx="9985987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</a:t>
            </a:r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9" y="319722"/>
            <a:ext cx="1968904" cy="847653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925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nk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grey-triangles.png"/>
          <p:cNvPicPr>
            <a:picLocks noChangeAspect="1"/>
          </p:cNvPicPr>
          <p:nvPr/>
        </p:nvPicPr>
        <p:blipFill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42" y="847"/>
            <a:ext cx="7541158" cy="6857153"/>
          </a:xfrm>
          <a:prstGeom prst="rect">
            <a:avLst/>
          </a:prstGeom>
        </p:spPr>
      </p:pic>
      <p:sp>
        <p:nvSpPr>
          <p:cNvPr id="35" name="Title 1"/>
          <p:cNvSpPr>
            <a:spLocks noGrp="1"/>
          </p:cNvSpPr>
          <p:nvPr>
            <p:ph type="title" hasCustomPrompt="1"/>
          </p:nvPr>
        </p:nvSpPr>
        <p:spPr>
          <a:xfrm>
            <a:off x="449528" y="528365"/>
            <a:ext cx="9382080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6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49526" y="1011730"/>
            <a:ext cx="9398157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Name | @Twitter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6397" y="1906291"/>
            <a:ext cx="10126256" cy="40281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CHART / TABLE / INFOGRAPHIC ILLUSTRATION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9" y="319722"/>
            <a:ext cx="1968904" cy="847653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4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nk chart - no tria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itle 1"/>
          <p:cNvSpPr>
            <a:spLocks noGrp="1"/>
          </p:cNvSpPr>
          <p:nvPr>
            <p:ph type="title" hasCustomPrompt="1"/>
          </p:nvPr>
        </p:nvSpPr>
        <p:spPr>
          <a:xfrm>
            <a:off x="449528" y="528365"/>
            <a:ext cx="9382080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6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49526" y="1011730"/>
            <a:ext cx="9398157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Name | @Twitter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6397" y="1906291"/>
            <a:ext cx="10126256" cy="40281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CHART / TABLE / INFOGRAPHIC ILLUSTRATION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9" y="319722"/>
            <a:ext cx="1968904" cy="847653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0351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quot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r>
              <a:rPr lang="en-US"/>
              <a:t>Format background – insert image – delete this box</a:t>
            </a:r>
          </a:p>
          <a:p>
            <a:endParaRPr lang="en-US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388008" y="480728"/>
            <a:ext cx="7186450" cy="1317625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lang="en-US" sz="5400" b="1" kern="1200" baseline="0" dirty="0" smtClean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TITLE</a:t>
            </a:r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9" y="319722"/>
            <a:ext cx="1968904" cy="847653"/>
          </a:xfrm>
          <a:prstGeom prst="rect">
            <a:avLst/>
          </a:prstGeom>
        </p:spPr>
      </p:pic>
      <p:sp>
        <p:nvSpPr>
          <p:cNvPr id="9" name="Footer Placeholder 3"/>
          <p:cNvSpPr>
            <a:spLocks noGrp="1"/>
          </p:cNvSpPr>
          <p:nvPr>
            <p:ph type="ftr" sz="quarter" idx="15"/>
          </p:nvPr>
        </p:nvSpPr>
        <p:spPr>
          <a:xfrm>
            <a:off x="8136490" y="6356350"/>
            <a:ext cx="3860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9866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grey-triangles.png"/>
          <p:cNvPicPr>
            <a:picLocks noChangeAspect="1"/>
          </p:cNvPicPr>
          <p:nvPr/>
        </p:nvPicPr>
        <p:blipFill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42" y="847"/>
            <a:ext cx="7541158" cy="685715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498" y="195526"/>
            <a:ext cx="1136903" cy="57040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58176" y="1759441"/>
            <a:ext cx="10163225" cy="37192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677448" y="1901614"/>
            <a:ext cx="1772200" cy="675906"/>
            <a:chOff x="-9813754" y="1408362"/>
            <a:chExt cx="1564743" cy="6904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2" name="Right Triangle 21"/>
            <p:cNvSpPr/>
            <p:nvPr/>
          </p:nvSpPr>
          <p:spPr>
            <a:xfrm rot="10800000">
              <a:off x="-9813754" y="1408362"/>
              <a:ext cx="704996" cy="690410"/>
            </a:xfrm>
            <a:prstGeom prst="rt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Triangle 22"/>
            <p:cNvSpPr/>
            <p:nvPr/>
          </p:nvSpPr>
          <p:spPr>
            <a:xfrm rot="10800000">
              <a:off x="-8954007" y="1408362"/>
              <a:ext cx="704996" cy="690410"/>
            </a:xfrm>
            <a:prstGeom prst="rt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1009421" y="2882716"/>
            <a:ext cx="9074706" cy="1138329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lang="en-US" sz="4000" b="1" kern="1200" baseline="0" dirty="0" smtClean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Quote (40)</a:t>
            </a:r>
            <a:endParaRPr lang="en-US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988108" y="4160589"/>
            <a:ext cx="5892267" cy="663110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lang="en-US" sz="2000" b="0" kern="1200" baseline="0" dirty="0" smtClean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Text box</a:t>
            </a:r>
            <a:r>
              <a:rPr lang="en-US"/>
              <a:t> (20)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8" y="319722"/>
            <a:ext cx="1968906" cy="847653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8695160" y="4624330"/>
            <a:ext cx="1772200" cy="675906"/>
            <a:chOff x="-9813754" y="1408362"/>
            <a:chExt cx="1564743" cy="6904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2" name="Right Triangle 31"/>
            <p:cNvSpPr/>
            <p:nvPr/>
          </p:nvSpPr>
          <p:spPr>
            <a:xfrm rot="10800000">
              <a:off x="-9813754" y="1408362"/>
              <a:ext cx="704996" cy="690410"/>
            </a:xfrm>
            <a:prstGeom prst="rt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ight Triangle 32"/>
            <p:cNvSpPr/>
            <p:nvPr/>
          </p:nvSpPr>
          <p:spPr>
            <a:xfrm rot="10800000">
              <a:off x="-8954007" y="1408362"/>
              <a:ext cx="704996" cy="690410"/>
            </a:xfrm>
            <a:prstGeom prst="rt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</p:spPr>
        <p:txBody>
          <a:bodyPr/>
          <a:lstStyle/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631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/Image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algn="ctr">
              <a:defRPr baseline="0"/>
            </a:lvl1pPr>
          </a:lstStyle>
          <a:p>
            <a:r>
              <a:rPr lang="en-GB"/>
              <a:t>Format background and insert image – delete this box</a:t>
            </a:r>
            <a:endParaRPr lang="en-US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373411" y="480728"/>
            <a:ext cx="7186450" cy="1317625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lang="en-US" sz="5400" b="1" kern="1200" baseline="0" dirty="0" smtClean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CONTENTS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Person Name &amp; Title | @Twitter</a:t>
            </a:r>
          </a:p>
        </p:txBody>
      </p:sp>
      <p:pic>
        <p:nvPicPr>
          <p:cNvPr id="19" name="Picture 18" descr="grey-triangles.png"/>
          <p:cNvPicPr>
            <a:picLocks noChangeAspect="1"/>
          </p:cNvPicPr>
          <p:nvPr/>
        </p:nvPicPr>
        <p:blipFill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42" y="0"/>
            <a:ext cx="7541158" cy="6858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9" y="319722"/>
            <a:ext cx="1968904" cy="847653"/>
          </a:xfrm>
          <a:prstGeom prst="rect">
            <a:avLst/>
          </a:prstGeom>
        </p:spPr>
      </p:pic>
      <p:sp>
        <p:nvSpPr>
          <p:cNvPr id="27" name="Content Placeholder 2"/>
          <p:cNvSpPr>
            <a:spLocks noGrp="1"/>
          </p:cNvSpPr>
          <p:nvPr>
            <p:ph idx="15" hasCustomPrompt="1"/>
          </p:nvPr>
        </p:nvSpPr>
        <p:spPr>
          <a:xfrm>
            <a:off x="376494" y="2044214"/>
            <a:ext cx="7256351" cy="3547194"/>
          </a:xfrm>
          <a:prstGeom prst="rect">
            <a:avLst/>
          </a:prstGeom>
        </p:spPr>
        <p:txBody>
          <a:bodyPr lIns="0" tIns="0" rIns="0" bIns="0"/>
          <a:lstStyle>
            <a:lvl1pPr marL="342900" marR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SzTx/>
              <a:buFontTx/>
              <a:buBlip>
                <a:blip r:embed="rId4"/>
              </a:buBlip>
              <a:tabLst/>
              <a:defRPr lang="en-GB" sz="2200" b="0" kern="1200" baseline="0" dirty="0" smtClean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lang="en-GB"/>
              <a:t> 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lang="en-GB"/>
              <a:t>Bulleted list (22)</a:t>
            </a:r>
          </a:p>
          <a:p>
            <a:pPr lvl="0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171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&amp;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9130"/>
            <a:ext cx="12192000" cy="688713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5122346" y="0"/>
            <a:ext cx="7069654" cy="6858000"/>
            <a:chOff x="2486281" y="1334060"/>
            <a:chExt cx="1955170" cy="1906680"/>
          </a:xfrm>
          <a:solidFill>
            <a:schemeClr val="accent5">
              <a:alpha val="5000"/>
            </a:schemeClr>
          </a:solidFill>
        </p:grpSpPr>
        <p:sp>
          <p:nvSpPr>
            <p:cNvPr id="8" name="Right Triangle 7"/>
            <p:cNvSpPr/>
            <p:nvPr/>
          </p:nvSpPr>
          <p:spPr>
            <a:xfrm rot="10800000">
              <a:off x="3069851" y="2285999"/>
              <a:ext cx="954741" cy="95474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9" name="Right Triangle 8"/>
            <p:cNvSpPr/>
            <p:nvPr/>
          </p:nvSpPr>
          <p:spPr>
            <a:xfrm rot="10800000">
              <a:off x="3072151" y="1334060"/>
              <a:ext cx="954741" cy="95474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1" name="Right Triangle 10"/>
            <p:cNvSpPr/>
            <p:nvPr/>
          </p:nvSpPr>
          <p:spPr>
            <a:xfrm rot="10800000">
              <a:off x="2486281" y="1708788"/>
              <a:ext cx="579648" cy="57964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4024592" y="2285998"/>
              <a:ext cx="416859" cy="42016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  <p:sp>
        <p:nvSpPr>
          <p:cNvPr id="35" name="Title 1"/>
          <p:cNvSpPr>
            <a:spLocks noGrp="1"/>
          </p:cNvSpPr>
          <p:nvPr>
            <p:ph type="title" hasCustomPrompt="1"/>
          </p:nvPr>
        </p:nvSpPr>
        <p:spPr>
          <a:xfrm>
            <a:off x="388008" y="452787"/>
            <a:ext cx="10126256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6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388008" y="1026092"/>
            <a:ext cx="10126256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</a:t>
            </a:r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9" y="319722"/>
            <a:ext cx="1968904" cy="847653"/>
          </a:xfrm>
          <a:prstGeom prst="rect">
            <a:avLst/>
          </a:prstGeom>
        </p:spPr>
      </p:pic>
      <p:sp>
        <p:nvSpPr>
          <p:cNvPr id="16" name="Footer Placeholder 3"/>
          <p:cNvSpPr>
            <a:spLocks noGrp="1"/>
          </p:cNvSpPr>
          <p:nvPr>
            <p:ph type="ftr" sz="quarter" idx="15"/>
          </p:nvPr>
        </p:nvSpPr>
        <p:spPr>
          <a:xfrm>
            <a:off x="8136490" y="6356350"/>
            <a:ext cx="3860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Name | @Twitter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520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9" y="319722"/>
            <a:ext cx="1968904" cy="84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0024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8" y="319722"/>
            <a:ext cx="1968906" cy="84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3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/Sta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algn="ctr">
              <a:defRPr baseline="0"/>
            </a:lvl1pPr>
          </a:lstStyle>
          <a:p>
            <a:r>
              <a:rPr lang="en-GB"/>
              <a:t>Format background and insert image – delete this box</a:t>
            </a:r>
            <a:endParaRPr lang="en-US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373411" y="451530"/>
            <a:ext cx="5772569" cy="1317625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lang="en-US" sz="5400" b="1" kern="1200" baseline="0" dirty="0" smtClean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TITLE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Name | @Twitter</a:t>
            </a:r>
          </a:p>
        </p:txBody>
      </p:sp>
      <p:pic>
        <p:nvPicPr>
          <p:cNvPr id="18" name="Picture 17" descr="grey-triangles.png"/>
          <p:cNvPicPr>
            <a:picLocks noChangeAspect="1"/>
          </p:cNvPicPr>
          <p:nvPr/>
        </p:nvPicPr>
        <p:blipFill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42" y="847"/>
            <a:ext cx="7541158" cy="685715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9" y="319722"/>
            <a:ext cx="1968904" cy="847653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17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/Stat slide - no triang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358814" y="422331"/>
            <a:ext cx="5772569" cy="1317625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lang="en-US" sz="5400" b="1" kern="1200" baseline="0" dirty="0" smtClean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TITLE</a:t>
            </a:r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9" y="319722"/>
            <a:ext cx="1968904" cy="847653"/>
          </a:xfrm>
          <a:prstGeom prst="rect">
            <a:avLst/>
          </a:prstGeom>
        </p:spPr>
      </p:pic>
      <p:sp>
        <p:nvSpPr>
          <p:cNvPr id="9" name="Footer Placeholder 3"/>
          <p:cNvSpPr>
            <a:spLocks noGrp="1"/>
          </p:cNvSpPr>
          <p:nvPr>
            <p:ph type="ftr" sz="quarter" idx="15"/>
          </p:nvPr>
        </p:nvSpPr>
        <p:spPr>
          <a:xfrm>
            <a:off x="8136490" y="6356350"/>
            <a:ext cx="3860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algn="ctr">
              <a:defRPr baseline="0"/>
            </a:lvl1pPr>
          </a:lstStyle>
          <a:p>
            <a:r>
              <a:rPr lang="en-GB"/>
              <a:t>Format background and insert image – delete this box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014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/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6396" y="1766177"/>
            <a:ext cx="11130525" cy="434554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 b="1" baseline="0"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Section heading (22) – Delete if not needed 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3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46396" y="2449527"/>
            <a:ext cx="11130525" cy="98319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 sz="2200" b="0" baseline="0"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Body text (22)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6" name="Content Placeholder 2"/>
          <p:cNvSpPr>
            <a:spLocks noGrp="1"/>
          </p:cNvSpPr>
          <p:nvPr>
            <p:ph idx="15" hasCustomPrompt="1"/>
          </p:nvPr>
        </p:nvSpPr>
        <p:spPr>
          <a:xfrm>
            <a:off x="446396" y="3657859"/>
            <a:ext cx="11130525" cy="2251787"/>
          </a:xfrm>
          <a:prstGeom prst="rect">
            <a:avLst/>
          </a:prstGeom>
        </p:spPr>
        <p:txBody>
          <a:bodyPr lIns="0" tIns="0" rIns="0" bIns="0"/>
          <a:lstStyle>
            <a:lvl1pPr marL="285750" marR="0" indent="-28575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ingdings 3" panose="05040102010807070707" pitchFamily="18" charset="2"/>
              <a:buChar char=""/>
              <a:tabLst/>
              <a:defRPr sz="2200" b="0" baseline="0"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Bulleted list (22)</a:t>
            </a:r>
          </a:p>
          <a:p>
            <a:pPr lvl="0"/>
            <a:r>
              <a:rPr lang="en-GB"/>
              <a:t>Bulleted list (22)</a:t>
            </a:r>
            <a:endParaRPr lang="en-US"/>
          </a:p>
          <a:p>
            <a:pPr lvl="0"/>
            <a:r>
              <a:rPr lang="en-GB"/>
              <a:t>Bulleted list (22)</a:t>
            </a:r>
            <a:endParaRPr lang="en-US"/>
          </a:p>
          <a:p>
            <a:pPr lvl="0"/>
            <a:endParaRPr lang="en-US"/>
          </a:p>
        </p:txBody>
      </p:sp>
      <p:sp>
        <p:nvSpPr>
          <p:cNvPr id="34" name="Title 1"/>
          <p:cNvSpPr>
            <a:spLocks noGrp="1"/>
          </p:cNvSpPr>
          <p:nvPr>
            <p:ph type="title" hasCustomPrompt="1"/>
          </p:nvPr>
        </p:nvSpPr>
        <p:spPr>
          <a:xfrm>
            <a:off x="464125" y="528365"/>
            <a:ext cx="9333850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64123" y="1011730"/>
            <a:ext cx="9317775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Name | @Twitter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8" y="319722"/>
            <a:ext cx="1968906" cy="84765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45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DP_logo_WHIT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2" y="6071276"/>
            <a:ext cx="1458320" cy="607634"/>
          </a:xfrm>
          <a:prstGeom prst="rect">
            <a:avLst/>
          </a:prstGeom>
        </p:spPr>
      </p:pic>
      <p:sp>
        <p:nvSpPr>
          <p:cNvPr id="28" name="Content Placeholder 2"/>
          <p:cNvSpPr>
            <a:spLocks noGrp="1"/>
          </p:cNvSpPr>
          <p:nvPr>
            <p:ph idx="15" hasCustomPrompt="1"/>
          </p:nvPr>
        </p:nvSpPr>
        <p:spPr>
          <a:xfrm>
            <a:off x="537108" y="1854475"/>
            <a:ext cx="6581666" cy="383335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just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 lang="en-US" sz="2200" b="0" kern="1200" baseline="0" dirty="0" smtClean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</a:pPr>
            <a:r>
              <a:rPr lang="en-GB"/>
              <a:t>Bulleted list (22)</a:t>
            </a:r>
            <a:endParaRPr lang="en-US"/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</a:pPr>
            <a:r>
              <a:rPr lang="en-GB"/>
              <a:t>Bulleted list (22)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41" name="Title 1"/>
          <p:cNvSpPr>
            <a:spLocks noGrp="1"/>
          </p:cNvSpPr>
          <p:nvPr>
            <p:ph type="title" hasCustomPrompt="1"/>
          </p:nvPr>
        </p:nvSpPr>
        <p:spPr>
          <a:xfrm>
            <a:off x="507915" y="542964"/>
            <a:ext cx="7122866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42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07914" y="1026329"/>
            <a:ext cx="7122866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 </a:t>
            </a:r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8" y="319722"/>
            <a:ext cx="1968906" cy="847653"/>
          </a:xfrm>
          <a:prstGeom prst="rect">
            <a:avLst/>
          </a:prstGeom>
        </p:spPr>
      </p:pic>
      <p:sp>
        <p:nvSpPr>
          <p:cNvPr id="14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</p:spPr>
        <p:txBody>
          <a:bodyPr/>
          <a:lstStyle/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687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/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5543227" y="-7749"/>
            <a:ext cx="6648773" cy="6865749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/>
              <a:t>Insert own picture – right click and send to back – place triangles over top</a:t>
            </a:r>
          </a:p>
        </p:txBody>
      </p:sp>
      <p:sp>
        <p:nvSpPr>
          <p:cNvPr id="29" name="Title 1"/>
          <p:cNvSpPr>
            <a:spLocks noGrp="1"/>
          </p:cNvSpPr>
          <p:nvPr>
            <p:ph type="title" hasCustomPrompt="1"/>
          </p:nvPr>
        </p:nvSpPr>
        <p:spPr>
          <a:xfrm>
            <a:off x="405736" y="528365"/>
            <a:ext cx="4916178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05735" y="1011730"/>
            <a:ext cx="4916179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</a:t>
            </a:r>
            <a:endParaRPr lang="en-US"/>
          </a:p>
        </p:txBody>
      </p:sp>
      <p:sp>
        <p:nvSpPr>
          <p:cNvPr id="31" name="Content Placeholder 2"/>
          <p:cNvSpPr>
            <a:spLocks noGrp="1"/>
          </p:cNvSpPr>
          <p:nvPr>
            <p:ph idx="16" hasCustomPrompt="1"/>
          </p:nvPr>
        </p:nvSpPr>
        <p:spPr>
          <a:xfrm>
            <a:off x="393428" y="1637046"/>
            <a:ext cx="4784056" cy="4837749"/>
          </a:xfrm>
          <a:prstGeom prst="rect">
            <a:avLst/>
          </a:prstGeom>
        </p:spPr>
        <p:txBody>
          <a:bodyPr lIns="0" tIns="0" rIns="0" bIns="0"/>
          <a:lstStyle>
            <a:lvl1pPr marL="342900" marR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SzTx/>
              <a:buFontTx/>
              <a:buBlip>
                <a:blip r:embed="rId2"/>
              </a:buBlip>
              <a:tabLst/>
              <a:defRPr lang="en-GB" sz="2200" b="0" kern="1200" baseline="0" dirty="0" smtClean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GB"/>
              <a:t>Bulleted list (22)</a:t>
            </a:r>
          </a:p>
          <a:p>
            <a:pPr lvl="0"/>
            <a:endParaRPr lang="en-US"/>
          </a:p>
        </p:txBody>
      </p:sp>
      <p:sp>
        <p:nvSpPr>
          <p:cNvPr id="10" name="Footer Placeholder 1"/>
          <p:cNvSpPr>
            <a:spLocks noGrp="1"/>
          </p:cNvSpPr>
          <p:nvPr>
            <p:ph type="ftr" sz="quarter" idx="17"/>
          </p:nvPr>
        </p:nvSpPr>
        <p:spPr>
          <a:xfrm>
            <a:off x="8136490" y="6356350"/>
            <a:ext cx="3860800" cy="365125"/>
          </a:xfrm>
        </p:spPr>
        <p:txBody>
          <a:bodyPr/>
          <a:lstStyle/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978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icture/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-13127" y="0"/>
            <a:ext cx="6648773" cy="6865749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/>
              <a:t>Insert own picture – right click and send to back – place triangles over top</a:t>
            </a:r>
          </a:p>
        </p:txBody>
      </p:sp>
      <p:sp>
        <p:nvSpPr>
          <p:cNvPr id="29" name="Title 1"/>
          <p:cNvSpPr>
            <a:spLocks noGrp="1"/>
          </p:cNvSpPr>
          <p:nvPr>
            <p:ph type="title" hasCustomPrompt="1"/>
          </p:nvPr>
        </p:nvSpPr>
        <p:spPr>
          <a:xfrm>
            <a:off x="7019755" y="1340208"/>
            <a:ext cx="4916178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7019755" y="1807351"/>
            <a:ext cx="4916179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</a:t>
            </a:r>
            <a:endParaRPr lang="en-US"/>
          </a:p>
        </p:txBody>
      </p:sp>
      <p:sp>
        <p:nvSpPr>
          <p:cNvPr id="31" name="Content Placeholder 2"/>
          <p:cNvSpPr>
            <a:spLocks noGrp="1"/>
          </p:cNvSpPr>
          <p:nvPr>
            <p:ph idx="16" hasCustomPrompt="1"/>
          </p:nvPr>
        </p:nvSpPr>
        <p:spPr>
          <a:xfrm>
            <a:off x="7019755" y="2374119"/>
            <a:ext cx="4784056" cy="4837749"/>
          </a:xfrm>
          <a:prstGeom prst="rect">
            <a:avLst/>
          </a:prstGeom>
        </p:spPr>
        <p:txBody>
          <a:bodyPr lIns="0" tIns="0" rIns="0" bIns="0"/>
          <a:lstStyle>
            <a:lvl1pPr marL="342900" marR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SzTx/>
              <a:buFontTx/>
              <a:buBlip>
                <a:blip r:embed="rId2"/>
              </a:buBlip>
              <a:tabLst/>
              <a:defRPr lang="en-GB" sz="2200" b="0" kern="1200" baseline="0" dirty="0" smtClean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GB"/>
              <a:t>Bulleted list (22)</a:t>
            </a:r>
          </a:p>
          <a:p>
            <a:pPr lvl="0"/>
            <a:endParaRPr lang="en-US"/>
          </a:p>
        </p:txBody>
      </p:sp>
      <p:sp>
        <p:nvSpPr>
          <p:cNvPr id="10" name="Footer Placeholder 1"/>
          <p:cNvSpPr>
            <a:spLocks noGrp="1"/>
          </p:cNvSpPr>
          <p:nvPr>
            <p:ph type="ftr" sz="quarter" idx="17"/>
          </p:nvPr>
        </p:nvSpPr>
        <p:spPr>
          <a:xfrm>
            <a:off x="8136490" y="6356350"/>
            <a:ext cx="3860800" cy="365125"/>
          </a:xfrm>
        </p:spPr>
        <p:txBody>
          <a:bodyPr/>
          <a:lstStyle/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1A48D8-8E48-B24B-BCD8-E116DA61721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8" y="319722"/>
            <a:ext cx="1968906" cy="84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562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picture/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5122347" y="1906292"/>
            <a:ext cx="7069654" cy="4028144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Add picture – add triangles over the top</a:t>
            </a:r>
          </a:p>
        </p:txBody>
      </p:sp>
      <p:sp>
        <p:nvSpPr>
          <p:cNvPr id="33" name="Title 1"/>
          <p:cNvSpPr>
            <a:spLocks noGrp="1"/>
          </p:cNvSpPr>
          <p:nvPr>
            <p:ph type="title" hasCustomPrompt="1"/>
          </p:nvPr>
        </p:nvSpPr>
        <p:spPr>
          <a:xfrm>
            <a:off x="449528" y="528365"/>
            <a:ext cx="9253468" cy="44515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8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/>
              <a:t>SLIDE TITLE (28)</a:t>
            </a:r>
            <a:endParaRPr lang="en-US"/>
          </a:p>
        </p:txBody>
      </p:sp>
      <p:sp>
        <p:nvSpPr>
          <p:cNvPr id="34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49526" y="1011730"/>
            <a:ext cx="9269545" cy="4183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22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lang="en-US" sz="2000" kern="120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lang="en-US" sz="2000" kern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Sub-title (22) – delete if not needed </a:t>
            </a:r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8" y="319722"/>
            <a:ext cx="1968906" cy="847653"/>
          </a:xfrm>
          <a:prstGeom prst="rect">
            <a:avLst/>
          </a:prstGeom>
        </p:spPr>
      </p:pic>
      <p:sp>
        <p:nvSpPr>
          <p:cNvPr id="21" name="Content Placeholder 2"/>
          <p:cNvSpPr>
            <a:spLocks noGrp="1"/>
          </p:cNvSpPr>
          <p:nvPr>
            <p:ph idx="15" hasCustomPrompt="1"/>
          </p:nvPr>
        </p:nvSpPr>
        <p:spPr>
          <a:xfrm>
            <a:off x="446396" y="1879601"/>
            <a:ext cx="4413471" cy="4030046"/>
          </a:xfrm>
          <a:prstGeom prst="rect">
            <a:avLst/>
          </a:prstGeom>
        </p:spPr>
        <p:txBody>
          <a:bodyPr lIns="0" tIns="0" rIns="0" bIns="0"/>
          <a:lstStyle>
            <a:lvl1pPr marL="285750" marR="0" indent="-28575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ingdings 3" panose="05040102010807070707" pitchFamily="18" charset="2"/>
              <a:buChar char=""/>
              <a:tabLst/>
              <a:defRPr sz="2200" b="0" baseline="0"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GB"/>
              <a:t>Bulleted list (22)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GB"/>
              <a:t>Bulleted list (22)</a:t>
            </a:r>
            <a:endParaRPr lang="en-US"/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GB"/>
              <a:t>Bulleted list (22)</a:t>
            </a:r>
            <a:endParaRPr lang="en-US"/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lang="en-GB"/>
              <a:t>Bulleted list (22)</a:t>
            </a:r>
            <a:endParaRPr lang="en-US"/>
          </a:p>
          <a:p>
            <a:pPr lvl="0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867900" y="167699"/>
            <a:ext cx="2324100" cy="1181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</p:spPr>
        <p:txBody>
          <a:bodyPr/>
          <a:lstStyle/>
          <a:p>
            <a:r>
              <a:rPr lang="en-US"/>
              <a:t>Name | @Twitter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89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Name | @Twitter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98992" y="6341051"/>
            <a:ext cx="397792" cy="3601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E3AA6-5088-D944-AC75-93D07D6D3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273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6fefcbb86e61af1b2fc4-c70d8ead6ced550b4d987d7c03fcdd1d.ssl.cf3.rackcdn.com/comfy/cms/files/files/000/002/941/original/CDP_Disclosure-Messaging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cdp.net/en/info/contact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p.net/en/companies-discloser/how-to-disclose-as-a-company#dda279c5ab4faf82b708b7f64b54ca98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/>
          <p:cNvSpPr>
            <a:spLocks noGrp="1"/>
          </p:cNvSpPr>
          <p:nvPr>
            <p:ph type="title"/>
          </p:nvPr>
        </p:nvSpPr>
        <p:spPr>
          <a:xfrm>
            <a:off x="537109" y="528365"/>
            <a:ext cx="9333850" cy="445152"/>
          </a:xfrm>
        </p:spPr>
        <p:txBody>
          <a:bodyPr/>
          <a:lstStyle/>
          <a:p>
            <a:r>
              <a:rPr lang="en-GB"/>
              <a:t>INSTRUCTIONS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1</a:t>
            </a:fld>
            <a:endParaRPr lang="en-US"/>
          </a:p>
        </p:txBody>
      </p:sp>
      <p:sp>
        <p:nvSpPr>
          <p:cNvPr id="9" name="Content Placeholder 28"/>
          <p:cNvSpPr>
            <a:spLocks noGrp="1"/>
          </p:cNvSpPr>
          <p:nvPr>
            <p:ph idx="15"/>
          </p:nvPr>
        </p:nvSpPr>
        <p:spPr>
          <a:xfrm>
            <a:off x="498442" y="1470581"/>
            <a:ext cx="9730079" cy="4728200"/>
          </a:xfrm>
        </p:spPr>
        <p:txBody>
          <a:bodyPr/>
          <a:lstStyle/>
          <a:p>
            <a:pPr marL="0" indent="0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i="1" dirty="0"/>
              <a:t>This slide-deck has been produced by CDP to show how your company can benefit from disclosing your environmental data through CDP’s disclosure platform. </a:t>
            </a:r>
            <a:br>
              <a:rPr lang="en-US" i="1" dirty="0"/>
            </a:br>
            <a:br>
              <a:rPr lang="en-US" i="1" dirty="0"/>
            </a:br>
            <a:r>
              <a:rPr lang="en-US" i="1"/>
              <a:t>For more detail, please download the </a:t>
            </a:r>
            <a:r>
              <a:rPr lang="en-US" i="1">
                <a:solidFill>
                  <a:srgbClr val="CE2337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benefits of disclosure messaging document</a:t>
            </a:r>
            <a:r>
              <a:rPr lang="en-US" i="1"/>
              <a:t> to accompany this presentation. </a:t>
            </a:r>
          </a:p>
          <a:p>
            <a:pPr marL="0" indent="0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i="1" dirty="0"/>
              <a:t>If you have any further questions, feel free to get in touch </a:t>
            </a:r>
            <a:r>
              <a:rPr lang="en-US" i="1" dirty="0">
                <a:solidFill>
                  <a:srgbClr val="CE2337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with your local CDP office</a:t>
            </a:r>
            <a:r>
              <a:rPr lang="en-US" i="1" dirty="0"/>
              <a:t>.</a:t>
            </a:r>
          </a:p>
          <a:p>
            <a:pPr marL="0" indent="0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i="1" dirty="0"/>
              <a:t>We hope you find this resource useful.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C5F0F8B0-79E2-4127-985D-F235FDCF7D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26245487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10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46395" y="480728"/>
            <a:ext cx="7472120" cy="1317625"/>
          </a:xfrm>
        </p:spPr>
        <p:txBody>
          <a:bodyPr/>
          <a:lstStyle/>
          <a:p>
            <a:r>
              <a:rPr lang="en-US"/>
              <a:t>DISCLOSING TO CDP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6AC4E702-32F2-498C-B5CC-96C4C2005EC0}"/>
              </a:ext>
            </a:extLst>
          </p:cNvPr>
          <p:cNvSpPr txBox="1">
            <a:spLocks/>
          </p:cNvSpPr>
          <p:nvPr/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3780648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Rectangle 2097">
            <a:extLst>
              <a:ext uri="{FF2B5EF4-FFF2-40B4-BE49-F238E27FC236}">
                <a16:creationId xmlns:a16="http://schemas.microsoft.com/office/drawing/2014/main" id="{20AC986B-10A0-40E2-B407-DDDFFA4BDC5B}"/>
              </a:ext>
            </a:extLst>
          </p:cNvPr>
          <p:cNvSpPr/>
          <p:nvPr/>
        </p:nvSpPr>
        <p:spPr>
          <a:xfrm>
            <a:off x="8290531" y="2786225"/>
            <a:ext cx="3584592" cy="2849665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9" name="Rectangle 2098">
            <a:extLst>
              <a:ext uri="{FF2B5EF4-FFF2-40B4-BE49-F238E27FC236}">
                <a16:creationId xmlns:a16="http://schemas.microsoft.com/office/drawing/2014/main" id="{DEB4DE31-E615-4F7F-8CF9-887D305FBB90}"/>
              </a:ext>
            </a:extLst>
          </p:cNvPr>
          <p:cNvSpPr/>
          <p:nvPr/>
        </p:nvSpPr>
        <p:spPr>
          <a:xfrm>
            <a:off x="8487049" y="4137981"/>
            <a:ext cx="321276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>
                <a:solidFill>
                  <a:schemeClr val="accent5">
                    <a:lumMod val="50000"/>
                  </a:schemeClr>
                </a:solidFill>
              </a:rPr>
              <a:t>Companies take action to tackle climate change, safeguard water resources and prevent the destruction of forests.</a:t>
            </a:r>
          </a:p>
          <a:p>
            <a:endParaRPr lang="en-GB" sz="1400" b="1">
              <a:solidFill>
                <a:srgbClr val="D22643"/>
              </a:solidFill>
            </a:endParaRPr>
          </a:p>
        </p:txBody>
      </p:sp>
      <p:pic>
        <p:nvPicPr>
          <p:cNvPr id="2101" name="Picture 2100" descr="forests.png">
            <a:extLst>
              <a:ext uri="{FF2B5EF4-FFF2-40B4-BE49-F238E27FC236}">
                <a16:creationId xmlns:a16="http://schemas.microsoft.com/office/drawing/2014/main" id="{D472A7BD-1F02-486E-B03A-5B283D6031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260" y="3129606"/>
            <a:ext cx="846670" cy="762002"/>
          </a:xfrm>
          <a:prstGeom prst="rect">
            <a:avLst/>
          </a:prstGeom>
        </p:spPr>
      </p:pic>
      <p:pic>
        <p:nvPicPr>
          <p:cNvPr id="2103" name="Picture 2102" descr="water.png">
            <a:extLst>
              <a:ext uri="{FF2B5EF4-FFF2-40B4-BE49-F238E27FC236}">
                <a16:creationId xmlns:a16="http://schemas.microsoft.com/office/drawing/2014/main" id="{01F60374-0383-4EFA-AB48-472ABDF716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386" y="3315164"/>
            <a:ext cx="1090153" cy="478366"/>
          </a:xfrm>
          <a:prstGeom prst="rect">
            <a:avLst/>
          </a:prstGeom>
        </p:spPr>
      </p:pic>
      <p:pic>
        <p:nvPicPr>
          <p:cNvPr id="2105" name="Picture 2104" descr="climate.png">
            <a:extLst>
              <a:ext uri="{FF2B5EF4-FFF2-40B4-BE49-F238E27FC236}">
                <a16:creationId xmlns:a16="http://schemas.microsoft.com/office/drawing/2014/main" id="{B316911E-3D16-4270-945D-444BCAB283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573" y="3147220"/>
            <a:ext cx="729771" cy="778932"/>
          </a:xfrm>
          <a:prstGeom prst="rect">
            <a:avLst/>
          </a:prstGeom>
        </p:spPr>
      </p:pic>
      <p:cxnSp>
        <p:nvCxnSpPr>
          <p:cNvPr id="2109" name="Straight Connector 2108">
            <a:extLst>
              <a:ext uri="{FF2B5EF4-FFF2-40B4-BE49-F238E27FC236}">
                <a16:creationId xmlns:a16="http://schemas.microsoft.com/office/drawing/2014/main" id="{CA96AAAB-80DC-465B-85B3-760AB952F85D}"/>
              </a:ext>
            </a:extLst>
          </p:cNvPr>
          <p:cNvCxnSpPr>
            <a:cxnSpLocks/>
          </p:cNvCxnSpPr>
          <p:nvPr/>
        </p:nvCxnSpPr>
        <p:spPr>
          <a:xfrm>
            <a:off x="821585" y="1288720"/>
            <a:ext cx="5377236" cy="0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2" name="Rectangle 2111">
            <a:extLst>
              <a:ext uri="{FF2B5EF4-FFF2-40B4-BE49-F238E27FC236}">
                <a16:creationId xmlns:a16="http://schemas.microsoft.com/office/drawing/2014/main" id="{422F0B8E-E539-4D7E-8365-8DFCD156ED3F}"/>
              </a:ext>
            </a:extLst>
          </p:cNvPr>
          <p:cNvSpPr/>
          <p:nvPr/>
        </p:nvSpPr>
        <p:spPr>
          <a:xfrm>
            <a:off x="354229" y="2656613"/>
            <a:ext cx="2189665" cy="2603058"/>
          </a:xfrm>
          <a:prstGeom prst="rect">
            <a:avLst/>
          </a:prstGeom>
          <a:noFill/>
          <a:ln w="19050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3" name="Rectangle 2112">
            <a:extLst>
              <a:ext uri="{FF2B5EF4-FFF2-40B4-BE49-F238E27FC236}">
                <a16:creationId xmlns:a16="http://schemas.microsoft.com/office/drawing/2014/main" id="{6A9C3FC8-0099-4129-B350-9FC53C3C0590}"/>
              </a:ext>
            </a:extLst>
          </p:cNvPr>
          <p:cNvSpPr/>
          <p:nvPr/>
        </p:nvSpPr>
        <p:spPr>
          <a:xfrm>
            <a:off x="4291882" y="2659556"/>
            <a:ext cx="2341853" cy="2626122"/>
          </a:xfrm>
          <a:prstGeom prst="rect">
            <a:avLst/>
          </a:prstGeom>
          <a:noFill/>
          <a:ln w="19050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4" name="Right Arrow 1038">
            <a:extLst>
              <a:ext uri="{FF2B5EF4-FFF2-40B4-BE49-F238E27FC236}">
                <a16:creationId xmlns:a16="http://schemas.microsoft.com/office/drawing/2014/main" id="{221041EA-7CC2-481E-9577-A6EFCB81C3D6}"/>
              </a:ext>
            </a:extLst>
          </p:cNvPr>
          <p:cNvSpPr/>
          <p:nvPr/>
        </p:nvSpPr>
        <p:spPr>
          <a:xfrm>
            <a:off x="2483564" y="4186815"/>
            <a:ext cx="1896819" cy="338823"/>
          </a:xfrm>
          <a:prstGeom prst="rightArrow">
            <a:avLst/>
          </a:prstGeom>
          <a:solidFill>
            <a:schemeClr val="accent2"/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5" name="Right Arrow 1039">
            <a:extLst>
              <a:ext uri="{FF2B5EF4-FFF2-40B4-BE49-F238E27FC236}">
                <a16:creationId xmlns:a16="http://schemas.microsoft.com/office/drawing/2014/main" id="{8FE4463A-2DE5-446B-9964-D14945050996}"/>
              </a:ext>
            </a:extLst>
          </p:cNvPr>
          <p:cNvSpPr/>
          <p:nvPr/>
        </p:nvSpPr>
        <p:spPr>
          <a:xfrm>
            <a:off x="6841664" y="4139261"/>
            <a:ext cx="1543768" cy="336673"/>
          </a:xfrm>
          <a:prstGeom prst="rightArrow">
            <a:avLst/>
          </a:prstGeom>
          <a:solidFill>
            <a:schemeClr val="accent2"/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6" name="Rectangle 2115">
            <a:extLst>
              <a:ext uri="{FF2B5EF4-FFF2-40B4-BE49-F238E27FC236}">
                <a16:creationId xmlns:a16="http://schemas.microsoft.com/office/drawing/2014/main" id="{7B87AAA5-4D81-4B76-AAE7-A712A97CEA31}"/>
              </a:ext>
            </a:extLst>
          </p:cNvPr>
          <p:cNvSpPr/>
          <p:nvPr/>
        </p:nvSpPr>
        <p:spPr>
          <a:xfrm>
            <a:off x="413700" y="2957824"/>
            <a:ext cx="207062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2000" b="1">
                <a:solidFill>
                  <a:schemeClr val="accent5">
                    <a:lumMod val="50000"/>
                  </a:schemeClr>
                </a:solidFill>
              </a:rPr>
              <a:t>INVESTORS &amp; COMPANIES </a:t>
            </a:r>
          </a:p>
        </p:txBody>
      </p:sp>
      <p:sp>
        <p:nvSpPr>
          <p:cNvPr id="2117" name="Freeform 69">
            <a:extLst>
              <a:ext uri="{FF2B5EF4-FFF2-40B4-BE49-F238E27FC236}">
                <a16:creationId xmlns:a16="http://schemas.microsoft.com/office/drawing/2014/main" id="{DD83DCDD-1F98-4F15-A7B9-C21A5D026957}"/>
              </a:ext>
            </a:extLst>
          </p:cNvPr>
          <p:cNvSpPr>
            <a:spLocks/>
          </p:cNvSpPr>
          <p:nvPr/>
        </p:nvSpPr>
        <p:spPr bwMode="auto">
          <a:xfrm>
            <a:off x="514507" y="4368873"/>
            <a:ext cx="187920" cy="501121"/>
          </a:xfrm>
          <a:custGeom>
            <a:avLst/>
            <a:gdLst>
              <a:gd name="T0" fmla="*/ 636 w 785"/>
              <a:gd name="T1" fmla="*/ 1120 h 2096"/>
              <a:gd name="T2" fmla="*/ 641 w 785"/>
              <a:gd name="T3" fmla="*/ 1106 h 2096"/>
              <a:gd name="T4" fmla="*/ 701 w 785"/>
              <a:gd name="T5" fmla="*/ 860 h 2096"/>
              <a:gd name="T6" fmla="*/ 669 w 785"/>
              <a:gd name="T7" fmla="*/ 583 h 2096"/>
              <a:gd name="T8" fmla="*/ 622 w 785"/>
              <a:gd name="T9" fmla="*/ 521 h 2096"/>
              <a:gd name="T10" fmla="*/ 481 w 785"/>
              <a:gd name="T11" fmla="*/ 480 h 2096"/>
              <a:gd name="T12" fmla="*/ 489 w 785"/>
              <a:gd name="T13" fmla="*/ 454 h 2096"/>
              <a:gd name="T14" fmla="*/ 489 w 785"/>
              <a:gd name="T15" fmla="*/ 454 h 2096"/>
              <a:gd name="T16" fmla="*/ 644 w 785"/>
              <a:gd name="T17" fmla="*/ 342 h 2096"/>
              <a:gd name="T18" fmla="*/ 568 w 785"/>
              <a:gd name="T19" fmla="*/ 183 h 2096"/>
              <a:gd name="T20" fmla="*/ 569 w 785"/>
              <a:gd name="T21" fmla="*/ 151 h 2096"/>
              <a:gd name="T22" fmla="*/ 393 w 785"/>
              <a:gd name="T23" fmla="*/ 0 h 2096"/>
              <a:gd name="T24" fmla="*/ 216 w 785"/>
              <a:gd name="T25" fmla="*/ 151 h 2096"/>
              <a:gd name="T26" fmla="*/ 217 w 785"/>
              <a:gd name="T27" fmla="*/ 183 h 2096"/>
              <a:gd name="T28" fmla="*/ 142 w 785"/>
              <a:gd name="T29" fmla="*/ 342 h 2096"/>
              <a:gd name="T30" fmla="*/ 297 w 785"/>
              <a:gd name="T31" fmla="*/ 455 h 2096"/>
              <a:gd name="T32" fmla="*/ 297 w 785"/>
              <a:gd name="T33" fmla="*/ 455 h 2096"/>
              <a:gd name="T34" fmla="*/ 307 w 785"/>
              <a:gd name="T35" fmla="*/ 480 h 2096"/>
              <a:gd name="T36" fmla="*/ 163 w 785"/>
              <a:gd name="T37" fmla="*/ 521 h 2096"/>
              <a:gd name="T38" fmla="*/ 116 w 785"/>
              <a:gd name="T39" fmla="*/ 583 h 2096"/>
              <a:gd name="T40" fmla="*/ 84 w 785"/>
              <a:gd name="T41" fmla="*/ 860 h 2096"/>
              <a:gd name="T42" fmla="*/ 144 w 785"/>
              <a:gd name="T43" fmla="*/ 1106 h 2096"/>
              <a:gd name="T44" fmla="*/ 149 w 785"/>
              <a:gd name="T45" fmla="*/ 1120 h 2096"/>
              <a:gd name="T46" fmla="*/ 50 w 785"/>
              <a:gd name="T47" fmla="*/ 1500 h 2096"/>
              <a:gd name="T48" fmla="*/ 197 w 785"/>
              <a:gd name="T49" fmla="*/ 1577 h 2096"/>
              <a:gd name="T50" fmla="*/ 231 w 785"/>
              <a:gd name="T51" fmla="*/ 2009 h 2096"/>
              <a:gd name="T52" fmla="*/ 126 w 785"/>
              <a:gd name="T53" fmla="*/ 2036 h 2096"/>
              <a:gd name="T54" fmla="*/ 128 w 785"/>
              <a:gd name="T55" fmla="*/ 2078 h 2096"/>
              <a:gd name="T56" fmla="*/ 163 w 785"/>
              <a:gd name="T57" fmla="*/ 2096 h 2096"/>
              <a:gd name="T58" fmla="*/ 344 w 785"/>
              <a:gd name="T59" fmla="*/ 2096 h 2096"/>
              <a:gd name="T60" fmla="*/ 351 w 785"/>
              <a:gd name="T61" fmla="*/ 2009 h 2096"/>
              <a:gd name="T62" fmla="*/ 376 w 785"/>
              <a:gd name="T63" fmla="*/ 1583 h 2096"/>
              <a:gd name="T64" fmla="*/ 389 w 785"/>
              <a:gd name="T65" fmla="*/ 1583 h 2096"/>
              <a:gd name="T66" fmla="*/ 392 w 785"/>
              <a:gd name="T67" fmla="*/ 1583 h 2096"/>
              <a:gd name="T68" fmla="*/ 396 w 785"/>
              <a:gd name="T69" fmla="*/ 1583 h 2096"/>
              <a:gd name="T70" fmla="*/ 409 w 785"/>
              <a:gd name="T71" fmla="*/ 1583 h 2096"/>
              <a:gd name="T72" fmla="*/ 434 w 785"/>
              <a:gd name="T73" fmla="*/ 2009 h 2096"/>
              <a:gd name="T74" fmla="*/ 441 w 785"/>
              <a:gd name="T75" fmla="*/ 2096 h 2096"/>
              <a:gd name="T76" fmla="*/ 622 w 785"/>
              <a:gd name="T77" fmla="*/ 2096 h 2096"/>
              <a:gd name="T78" fmla="*/ 657 w 785"/>
              <a:gd name="T79" fmla="*/ 2078 h 2096"/>
              <a:gd name="T80" fmla="*/ 659 w 785"/>
              <a:gd name="T81" fmla="*/ 2036 h 2096"/>
              <a:gd name="T82" fmla="*/ 553 w 785"/>
              <a:gd name="T83" fmla="*/ 2009 h 2096"/>
              <a:gd name="T84" fmla="*/ 588 w 785"/>
              <a:gd name="T85" fmla="*/ 1577 h 2096"/>
              <a:gd name="T86" fmla="*/ 735 w 785"/>
              <a:gd name="T87" fmla="*/ 1500 h 2096"/>
              <a:gd name="T88" fmla="*/ 636 w 785"/>
              <a:gd name="T89" fmla="*/ 1120 h 2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85" h="2096">
                <a:moveTo>
                  <a:pt x="636" y="1120"/>
                </a:moveTo>
                <a:cubicBezTo>
                  <a:pt x="638" y="1114"/>
                  <a:pt x="640" y="1109"/>
                  <a:pt x="641" y="1106"/>
                </a:cubicBezTo>
                <a:cubicBezTo>
                  <a:pt x="696" y="966"/>
                  <a:pt x="701" y="925"/>
                  <a:pt x="701" y="860"/>
                </a:cubicBezTo>
                <a:cubicBezTo>
                  <a:pt x="701" y="803"/>
                  <a:pt x="699" y="717"/>
                  <a:pt x="669" y="583"/>
                </a:cubicBezTo>
                <a:cubicBezTo>
                  <a:pt x="663" y="558"/>
                  <a:pt x="646" y="532"/>
                  <a:pt x="622" y="521"/>
                </a:cubicBezTo>
                <a:cubicBezTo>
                  <a:pt x="597" y="508"/>
                  <a:pt x="552" y="490"/>
                  <a:pt x="481" y="480"/>
                </a:cubicBezTo>
                <a:cubicBezTo>
                  <a:pt x="478" y="469"/>
                  <a:pt x="483" y="456"/>
                  <a:pt x="489" y="454"/>
                </a:cubicBezTo>
                <a:cubicBezTo>
                  <a:pt x="489" y="454"/>
                  <a:pt x="489" y="455"/>
                  <a:pt x="489" y="454"/>
                </a:cubicBezTo>
                <a:cubicBezTo>
                  <a:pt x="615" y="425"/>
                  <a:pt x="644" y="342"/>
                  <a:pt x="644" y="342"/>
                </a:cubicBezTo>
                <a:cubicBezTo>
                  <a:pt x="644" y="342"/>
                  <a:pt x="545" y="328"/>
                  <a:pt x="568" y="183"/>
                </a:cubicBezTo>
                <a:cubicBezTo>
                  <a:pt x="570" y="171"/>
                  <a:pt x="570" y="161"/>
                  <a:pt x="569" y="151"/>
                </a:cubicBezTo>
                <a:cubicBezTo>
                  <a:pt x="571" y="73"/>
                  <a:pt x="506" y="0"/>
                  <a:pt x="393" y="0"/>
                </a:cubicBezTo>
                <a:cubicBezTo>
                  <a:pt x="279" y="0"/>
                  <a:pt x="214" y="73"/>
                  <a:pt x="216" y="151"/>
                </a:cubicBezTo>
                <a:cubicBezTo>
                  <a:pt x="215" y="161"/>
                  <a:pt x="215" y="171"/>
                  <a:pt x="217" y="183"/>
                </a:cubicBezTo>
                <a:cubicBezTo>
                  <a:pt x="240" y="328"/>
                  <a:pt x="142" y="342"/>
                  <a:pt x="142" y="342"/>
                </a:cubicBezTo>
                <a:cubicBezTo>
                  <a:pt x="142" y="342"/>
                  <a:pt x="169" y="426"/>
                  <a:pt x="297" y="455"/>
                </a:cubicBezTo>
                <a:cubicBezTo>
                  <a:pt x="297" y="455"/>
                  <a:pt x="297" y="455"/>
                  <a:pt x="297" y="455"/>
                </a:cubicBezTo>
                <a:cubicBezTo>
                  <a:pt x="303" y="458"/>
                  <a:pt x="308" y="469"/>
                  <a:pt x="307" y="480"/>
                </a:cubicBezTo>
                <a:cubicBezTo>
                  <a:pt x="234" y="489"/>
                  <a:pt x="189" y="508"/>
                  <a:pt x="163" y="521"/>
                </a:cubicBezTo>
                <a:cubicBezTo>
                  <a:pt x="139" y="532"/>
                  <a:pt x="122" y="558"/>
                  <a:pt x="116" y="583"/>
                </a:cubicBezTo>
                <a:cubicBezTo>
                  <a:pt x="86" y="717"/>
                  <a:pt x="84" y="803"/>
                  <a:pt x="84" y="860"/>
                </a:cubicBezTo>
                <a:cubicBezTo>
                  <a:pt x="84" y="925"/>
                  <a:pt x="89" y="966"/>
                  <a:pt x="144" y="1106"/>
                </a:cubicBezTo>
                <a:cubicBezTo>
                  <a:pt x="145" y="1109"/>
                  <a:pt x="147" y="1114"/>
                  <a:pt x="149" y="1120"/>
                </a:cubicBezTo>
                <a:cubicBezTo>
                  <a:pt x="149" y="1344"/>
                  <a:pt x="121" y="1435"/>
                  <a:pt x="50" y="1500"/>
                </a:cubicBezTo>
                <a:cubicBezTo>
                  <a:pt x="0" y="1546"/>
                  <a:pt x="56" y="1567"/>
                  <a:pt x="197" y="1577"/>
                </a:cubicBezTo>
                <a:cubicBezTo>
                  <a:pt x="231" y="2009"/>
                  <a:pt x="231" y="2009"/>
                  <a:pt x="231" y="2009"/>
                </a:cubicBezTo>
                <a:cubicBezTo>
                  <a:pt x="204" y="2024"/>
                  <a:pt x="126" y="2036"/>
                  <a:pt x="126" y="2036"/>
                </a:cubicBezTo>
                <a:cubicBezTo>
                  <a:pt x="120" y="2048"/>
                  <a:pt x="121" y="2067"/>
                  <a:pt x="128" y="2078"/>
                </a:cubicBezTo>
                <a:cubicBezTo>
                  <a:pt x="128" y="2078"/>
                  <a:pt x="137" y="2095"/>
                  <a:pt x="163" y="2096"/>
                </a:cubicBezTo>
                <a:cubicBezTo>
                  <a:pt x="224" y="2096"/>
                  <a:pt x="284" y="2096"/>
                  <a:pt x="344" y="2096"/>
                </a:cubicBezTo>
                <a:cubicBezTo>
                  <a:pt x="378" y="2096"/>
                  <a:pt x="357" y="2047"/>
                  <a:pt x="351" y="2009"/>
                </a:cubicBezTo>
                <a:cubicBezTo>
                  <a:pt x="376" y="1583"/>
                  <a:pt x="376" y="1583"/>
                  <a:pt x="376" y="1583"/>
                </a:cubicBezTo>
                <a:cubicBezTo>
                  <a:pt x="380" y="1583"/>
                  <a:pt x="385" y="1583"/>
                  <a:pt x="389" y="1583"/>
                </a:cubicBezTo>
                <a:cubicBezTo>
                  <a:pt x="390" y="1583"/>
                  <a:pt x="391" y="1583"/>
                  <a:pt x="392" y="1583"/>
                </a:cubicBezTo>
                <a:cubicBezTo>
                  <a:pt x="394" y="1583"/>
                  <a:pt x="395" y="1583"/>
                  <a:pt x="396" y="1583"/>
                </a:cubicBezTo>
                <a:cubicBezTo>
                  <a:pt x="400" y="1583"/>
                  <a:pt x="405" y="1583"/>
                  <a:pt x="409" y="1583"/>
                </a:cubicBezTo>
                <a:cubicBezTo>
                  <a:pt x="434" y="2009"/>
                  <a:pt x="434" y="2009"/>
                  <a:pt x="434" y="2009"/>
                </a:cubicBezTo>
                <a:cubicBezTo>
                  <a:pt x="428" y="2047"/>
                  <a:pt x="407" y="2096"/>
                  <a:pt x="441" y="2096"/>
                </a:cubicBezTo>
                <a:cubicBezTo>
                  <a:pt x="501" y="2096"/>
                  <a:pt x="561" y="2096"/>
                  <a:pt x="622" y="2096"/>
                </a:cubicBezTo>
                <a:cubicBezTo>
                  <a:pt x="648" y="2095"/>
                  <a:pt x="657" y="2078"/>
                  <a:pt x="657" y="2078"/>
                </a:cubicBezTo>
                <a:cubicBezTo>
                  <a:pt x="664" y="2067"/>
                  <a:pt x="665" y="2048"/>
                  <a:pt x="659" y="2036"/>
                </a:cubicBezTo>
                <a:cubicBezTo>
                  <a:pt x="659" y="2036"/>
                  <a:pt x="580" y="2024"/>
                  <a:pt x="553" y="2009"/>
                </a:cubicBezTo>
                <a:cubicBezTo>
                  <a:pt x="588" y="1577"/>
                  <a:pt x="588" y="1577"/>
                  <a:pt x="588" y="1577"/>
                </a:cubicBezTo>
                <a:cubicBezTo>
                  <a:pt x="729" y="1567"/>
                  <a:pt x="785" y="1546"/>
                  <a:pt x="735" y="1500"/>
                </a:cubicBezTo>
                <a:cubicBezTo>
                  <a:pt x="664" y="1435"/>
                  <a:pt x="636" y="1352"/>
                  <a:pt x="636" y="112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9" name="Freeform 70">
            <a:extLst>
              <a:ext uri="{FF2B5EF4-FFF2-40B4-BE49-F238E27FC236}">
                <a16:creationId xmlns:a16="http://schemas.microsoft.com/office/drawing/2014/main" id="{382F1C3A-01D6-41D3-9BA0-1C16335AFC43}"/>
              </a:ext>
            </a:extLst>
          </p:cNvPr>
          <p:cNvSpPr>
            <a:spLocks/>
          </p:cNvSpPr>
          <p:nvPr/>
        </p:nvSpPr>
        <p:spPr bwMode="auto">
          <a:xfrm>
            <a:off x="821585" y="4404404"/>
            <a:ext cx="29478" cy="489146"/>
          </a:xfrm>
          <a:custGeom>
            <a:avLst/>
            <a:gdLst>
              <a:gd name="T0" fmla="*/ 63 w 126"/>
              <a:gd name="T1" fmla="*/ 0 h 2046"/>
              <a:gd name="T2" fmla="*/ 0 w 126"/>
              <a:gd name="T3" fmla="*/ 63 h 2046"/>
              <a:gd name="T4" fmla="*/ 0 w 126"/>
              <a:gd name="T5" fmla="*/ 1982 h 2046"/>
              <a:gd name="T6" fmla="*/ 63 w 126"/>
              <a:gd name="T7" fmla="*/ 2046 h 2046"/>
              <a:gd name="T8" fmla="*/ 126 w 126"/>
              <a:gd name="T9" fmla="*/ 1982 h 2046"/>
              <a:gd name="T10" fmla="*/ 126 w 126"/>
              <a:gd name="T11" fmla="*/ 63 h 2046"/>
              <a:gd name="T12" fmla="*/ 63 w 126"/>
              <a:gd name="T13" fmla="*/ 0 h 2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" h="2046">
                <a:moveTo>
                  <a:pt x="63" y="0"/>
                </a:moveTo>
                <a:cubicBezTo>
                  <a:pt x="28" y="0"/>
                  <a:pt x="0" y="28"/>
                  <a:pt x="0" y="63"/>
                </a:cubicBezTo>
                <a:cubicBezTo>
                  <a:pt x="0" y="1982"/>
                  <a:pt x="0" y="1982"/>
                  <a:pt x="0" y="1982"/>
                </a:cubicBezTo>
                <a:cubicBezTo>
                  <a:pt x="0" y="2017"/>
                  <a:pt x="28" y="2046"/>
                  <a:pt x="63" y="2046"/>
                </a:cubicBezTo>
                <a:cubicBezTo>
                  <a:pt x="98" y="2046"/>
                  <a:pt x="126" y="2017"/>
                  <a:pt x="126" y="1982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28"/>
                  <a:pt x="98" y="0"/>
                  <a:pt x="63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0" name="Freeform 68">
            <a:extLst>
              <a:ext uri="{FF2B5EF4-FFF2-40B4-BE49-F238E27FC236}">
                <a16:creationId xmlns:a16="http://schemas.microsoft.com/office/drawing/2014/main" id="{1577F8A8-EC42-48AF-912F-3BB13CCC0D20}"/>
              </a:ext>
            </a:extLst>
          </p:cNvPr>
          <p:cNvSpPr>
            <a:spLocks/>
          </p:cNvSpPr>
          <p:nvPr/>
        </p:nvSpPr>
        <p:spPr bwMode="auto">
          <a:xfrm>
            <a:off x="940044" y="4355055"/>
            <a:ext cx="211871" cy="514939"/>
          </a:xfrm>
          <a:custGeom>
            <a:avLst/>
            <a:gdLst>
              <a:gd name="T0" fmla="*/ 815 w 881"/>
              <a:gd name="T1" fmla="*/ 558 h 2151"/>
              <a:gd name="T2" fmla="*/ 769 w 881"/>
              <a:gd name="T3" fmla="*/ 496 h 2151"/>
              <a:gd name="T4" fmla="*/ 548 w 881"/>
              <a:gd name="T5" fmla="*/ 442 h 2151"/>
              <a:gd name="T6" fmla="*/ 554 w 881"/>
              <a:gd name="T7" fmla="*/ 400 h 2151"/>
              <a:gd name="T8" fmla="*/ 591 w 881"/>
              <a:gd name="T9" fmla="*/ 322 h 2151"/>
              <a:gd name="T10" fmla="*/ 593 w 881"/>
              <a:gd name="T11" fmla="*/ 322 h 2151"/>
              <a:gd name="T12" fmla="*/ 639 w 881"/>
              <a:gd name="T13" fmla="*/ 263 h 2151"/>
              <a:gd name="T14" fmla="*/ 621 w 881"/>
              <a:gd name="T15" fmla="*/ 208 h 2151"/>
              <a:gd name="T16" fmla="*/ 617 w 881"/>
              <a:gd name="T17" fmla="*/ 208 h 2151"/>
              <a:gd name="T18" fmla="*/ 441 w 881"/>
              <a:gd name="T19" fmla="*/ 0 h 2151"/>
              <a:gd name="T20" fmla="*/ 265 w 881"/>
              <a:gd name="T21" fmla="*/ 208 h 2151"/>
              <a:gd name="T22" fmla="*/ 261 w 881"/>
              <a:gd name="T23" fmla="*/ 208 h 2151"/>
              <a:gd name="T24" fmla="*/ 243 w 881"/>
              <a:gd name="T25" fmla="*/ 263 h 2151"/>
              <a:gd name="T26" fmla="*/ 289 w 881"/>
              <a:gd name="T27" fmla="*/ 322 h 2151"/>
              <a:gd name="T28" fmla="*/ 291 w 881"/>
              <a:gd name="T29" fmla="*/ 322 h 2151"/>
              <a:gd name="T30" fmla="*/ 328 w 881"/>
              <a:gd name="T31" fmla="*/ 400 h 2151"/>
              <a:gd name="T32" fmla="*/ 333 w 881"/>
              <a:gd name="T33" fmla="*/ 442 h 2151"/>
              <a:gd name="T34" fmla="*/ 113 w 881"/>
              <a:gd name="T35" fmla="*/ 496 h 2151"/>
              <a:gd name="T36" fmla="*/ 67 w 881"/>
              <a:gd name="T37" fmla="*/ 558 h 2151"/>
              <a:gd name="T38" fmla="*/ 8 w 881"/>
              <a:gd name="T39" fmla="*/ 915 h 2151"/>
              <a:gd name="T40" fmla="*/ 147 w 881"/>
              <a:gd name="T41" fmla="*/ 1240 h 2151"/>
              <a:gd name="T42" fmla="*/ 195 w 881"/>
              <a:gd name="T43" fmla="*/ 1288 h 2151"/>
              <a:gd name="T44" fmla="*/ 229 w 881"/>
              <a:gd name="T45" fmla="*/ 2058 h 2151"/>
              <a:gd name="T46" fmla="*/ 174 w 881"/>
              <a:gd name="T47" fmla="*/ 2091 h 2151"/>
              <a:gd name="T48" fmla="*/ 176 w 881"/>
              <a:gd name="T49" fmla="*/ 2133 h 2151"/>
              <a:gd name="T50" fmla="*/ 212 w 881"/>
              <a:gd name="T51" fmla="*/ 2151 h 2151"/>
              <a:gd name="T52" fmla="*/ 393 w 881"/>
              <a:gd name="T53" fmla="*/ 2151 h 2151"/>
              <a:gd name="T54" fmla="*/ 399 w 881"/>
              <a:gd name="T55" fmla="*/ 2064 h 2151"/>
              <a:gd name="T56" fmla="*/ 441 w 881"/>
              <a:gd name="T57" fmla="*/ 1521 h 2151"/>
              <a:gd name="T58" fmla="*/ 482 w 881"/>
              <a:gd name="T59" fmla="*/ 2064 h 2151"/>
              <a:gd name="T60" fmla="*/ 489 w 881"/>
              <a:gd name="T61" fmla="*/ 2151 h 2151"/>
              <a:gd name="T62" fmla="*/ 670 w 881"/>
              <a:gd name="T63" fmla="*/ 2151 h 2151"/>
              <a:gd name="T64" fmla="*/ 706 w 881"/>
              <a:gd name="T65" fmla="*/ 2133 h 2151"/>
              <a:gd name="T66" fmla="*/ 707 w 881"/>
              <a:gd name="T67" fmla="*/ 2091 h 2151"/>
              <a:gd name="T68" fmla="*/ 652 w 881"/>
              <a:gd name="T69" fmla="*/ 2058 h 2151"/>
              <a:gd name="T70" fmla="*/ 687 w 881"/>
              <a:gd name="T71" fmla="*/ 1288 h 2151"/>
              <a:gd name="T72" fmla="*/ 734 w 881"/>
              <a:gd name="T73" fmla="*/ 1240 h 2151"/>
              <a:gd name="T74" fmla="*/ 874 w 881"/>
              <a:gd name="T75" fmla="*/ 915 h 2151"/>
              <a:gd name="T76" fmla="*/ 815 w 881"/>
              <a:gd name="T77" fmla="*/ 558 h 2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81" h="2151">
                <a:moveTo>
                  <a:pt x="815" y="558"/>
                </a:moveTo>
                <a:cubicBezTo>
                  <a:pt x="809" y="533"/>
                  <a:pt x="794" y="503"/>
                  <a:pt x="769" y="496"/>
                </a:cubicBezTo>
                <a:cubicBezTo>
                  <a:pt x="696" y="474"/>
                  <a:pt x="623" y="449"/>
                  <a:pt x="548" y="442"/>
                </a:cubicBezTo>
                <a:cubicBezTo>
                  <a:pt x="550" y="419"/>
                  <a:pt x="554" y="400"/>
                  <a:pt x="554" y="400"/>
                </a:cubicBezTo>
                <a:cubicBezTo>
                  <a:pt x="569" y="377"/>
                  <a:pt x="581" y="350"/>
                  <a:pt x="591" y="322"/>
                </a:cubicBezTo>
                <a:cubicBezTo>
                  <a:pt x="591" y="322"/>
                  <a:pt x="592" y="322"/>
                  <a:pt x="593" y="322"/>
                </a:cubicBezTo>
                <a:cubicBezTo>
                  <a:pt x="615" y="322"/>
                  <a:pt x="634" y="290"/>
                  <a:pt x="639" y="263"/>
                </a:cubicBezTo>
                <a:cubicBezTo>
                  <a:pt x="644" y="234"/>
                  <a:pt x="643" y="208"/>
                  <a:pt x="621" y="208"/>
                </a:cubicBezTo>
                <a:cubicBezTo>
                  <a:pt x="620" y="208"/>
                  <a:pt x="618" y="208"/>
                  <a:pt x="617" y="208"/>
                </a:cubicBezTo>
                <a:cubicBezTo>
                  <a:pt x="655" y="110"/>
                  <a:pt x="584" y="0"/>
                  <a:pt x="441" y="0"/>
                </a:cubicBezTo>
                <a:cubicBezTo>
                  <a:pt x="298" y="0"/>
                  <a:pt x="227" y="110"/>
                  <a:pt x="265" y="208"/>
                </a:cubicBezTo>
                <a:cubicBezTo>
                  <a:pt x="264" y="208"/>
                  <a:pt x="262" y="208"/>
                  <a:pt x="261" y="208"/>
                </a:cubicBezTo>
                <a:cubicBezTo>
                  <a:pt x="238" y="208"/>
                  <a:pt x="237" y="234"/>
                  <a:pt x="243" y="263"/>
                </a:cubicBezTo>
                <a:cubicBezTo>
                  <a:pt x="248" y="290"/>
                  <a:pt x="267" y="322"/>
                  <a:pt x="289" y="322"/>
                </a:cubicBezTo>
                <a:cubicBezTo>
                  <a:pt x="290" y="322"/>
                  <a:pt x="290" y="322"/>
                  <a:pt x="291" y="322"/>
                </a:cubicBezTo>
                <a:cubicBezTo>
                  <a:pt x="301" y="350"/>
                  <a:pt x="313" y="377"/>
                  <a:pt x="328" y="400"/>
                </a:cubicBezTo>
                <a:cubicBezTo>
                  <a:pt x="328" y="400"/>
                  <a:pt x="332" y="419"/>
                  <a:pt x="333" y="442"/>
                </a:cubicBezTo>
                <a:cubicBezTo>
                  <a:pt x="259" y="449"/>
                  <a:pt x="185" y="474"/>
                  <a:pt x="113" y="496"/>
                </a:cubicBezTo>
                <a:cubicBezTo>
                  <a:pt x="87" y="503"/>
                  <a:pt x="72" y="533"/>
                  <a:pt x="67" y="558"/>
                </a:cubicBezTo>
                <a:cubicBezTo>
                  <a:pt x="37" y="692"/>
                  <a:pt x="0" y="858"/>
                  <a:pt x="8" y="915"/>
                </a:cubicBezTo>
                <a:cubicBezTo>
                  <a:pt x="16" y="971"/>
                  <a:pt x="93" y="1101"/>
                  <a:pt x="147" y="1240"/>
                </a:cubicBezTo>
                <a:cubicBezTo>
                  <a:pt x="157" y="1265"/>
                  <a:pt x="169" y="1288"/>
                  <a:pt x="195" y="1288"/>
                </a:cubicBezTo>
                <a:cubicBezTo>
                  <a:pt x="229" y="2058"/>
                  <a:pt x="229" y="2058"/>
                  <a:pt x="229" y="2058"/>
                </a:cubicBezTo>
                <a:cubicBezTo>
                  <a:pt x="202" y="2073"/>
                  <a:pt x="174" y="2091"/>
                  <a:pt x="174" y="2091"/>
                </a:cubicBezTo>
                <a:cubicBezTo>
                  <a:pt x="169" y="2103"/>
                  <a:pt x="169" y="2122"/>
                  <a:pt x="176" y="2133"/>
                </a:cubicBezTo>
                <a:cubicBezTo>
                  <a:pt x="176" y="2133"/>
                  <a:pt x="185" y="2150"/>
                  <a:pt x="212" y="2151"/>
                </a:cubicBezTo>
                <a:cubicBezTo>
                  <a:pt x="272" y="2151"/>
                  <a:pt x="332" y="2151"/>
                  <a:pt x="393" y="2151"/>
                </a:cubicBezTo>
                <a:cubicBezTo>
                  <a:pt x="427" y="2151"/>
                  <a:pt x="405" y="2102"/>
                  <a:pt x="399" y="2064"/>
                </a:cubicBezTo>
                <a:cubicBezTo>
                  <a:pt x="441" y="1521"/>
                  <a:pt x="441" y="1521"/>
                  <a:pt x="441" y="1521"/>
                </a:cubicBezTo>
                <a:cubicBezTo>
                  <a:pt x="482" y="2064"/>
                  <a:pt x="482" y="2064"/>
                  <a:pt x="482" y="2064"/>
                </a:cubicBezTo>
                <a:cubicBezTo>
                  <a:pt x="476" y="2102"/>
                  <a:pt x="455" y="2151"/>
                  <a:pt x="489" y="2151"/>
                </a:cubicBezTo>
                <a:cubicBezTo>
                  <a:pt x="549" y="2151"/>
                  <a:pt x="610" y="2151"/>
                  <a:pt x="670" y="2151"/>
                </a:cubicBezTo>
                <a:cubicBezTo>
                  <a:pt x="696" y="2150"/>
                  <a:pt x="706" y="2133"/>
                  <a:pt x="706" y="2133"/>
                </a:cubicBezTo>
                <a:cubicBezTo>
                  <a:pt x="712" y="2122"/>
                  <a:pt x="713" y="2103"/>
                  <a:pt x="707" y="2091"/>
                </a:cubicBezTo>
                <a:cubicBezTo>
                  <a:pt x="707" y="2091"/>
                  <a:pt x="680" y="2073"/>
                  <a:pt x="652" y="2058"/>
                </a:cubicBezTo>
                <a:cubicBezTo>
                  <a:pt x="687" y="1288"/>
                  <a:pt x="687" y="1288"/>
                  <a:pt x="687" y="1288"/>
                </a:cubicBezTo>
                <a:cubicBezTo>
                  <a:pt x="713" y="1288"/>
                  <a:pt x="725" y="1265"/>
                  <a:pt x="734" y="1240"/>
                </a:cubicBezTo>
                <a:cubicBezTo>
                  <a:pt x="789" y="1101"/>
                  <a:pt x="866" y="971"/>
                  <a:pt x="874" y="915"/>
                </a:cubicBezTo>
                <a:cubicBezTo>
                  <a:pt x="881" y="858"/>
                  <a:pt x="845" y="692"/>
                  <a:pt x="815" y="558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1" name="Freeform 70">
            <a:extLst>
              <a:ext uri="{FF2B5EF4-FFF2-40B4-BE49-F238E27FC236}">
                <a16:creationId xmlns:a16="http://schemas.microsoft.com/office/drawing/2014/main" id="{70EA319A-B95E-4CF4-AABD-037CEE60937D}"/>
              </a:ext>
            </a:extLst>
          </p:cNvPr>
          <p:cNvSpPr>
            <a:spLocks/>
          </p:cNvSpPr>
          <p:nvPr/>
        </p:nvSpPr>
        <p:spPr bwMode="auto">
          <a:xfrm>
            <a:off x="1226478" y="4398416"/>
            <a:ext cx="29478" cy="489146"/>
          </a:xfrm>
          <a:custGeom>
            <a:avLst/>
            <a:gdLst>
              <a:gd name="T0" fmla="*/ 63 w 126"/>
              <a:gd name="T1" fmla="*/ 0 h 2046"/>
              <a:gd name="T2" fmla="*/ 0 w 126"/>
              <a:gd name="T3" fmla="*/ 63 h 2046"/>
              <a:gd name="T4" fmla="*/ 0 w 126"/>
              <a:gd name="T5" fmla="*/ 1982 h 2046"/>
              <a:gd name="T6" fmla="*/ 63 w 126"/>
              <a:gd name="T7" fmla="*/ 2046 h 2046"/>
              <a:gd name="T8" fmla="*/ 126 w 126"/>
              <a:gd name="T9" fmla="*/ 1982 h 2046"/>
              <a:gd name="T10" fmla="*/ 126 w 126"/>
              <a:gd name="T11" fmla="*/ 63 h 2046"/>
              <a:gd name="T12" fmla="*/ 63 w 126"/>
              <a:gd name="T13" fmla="*/ 0 h 2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" h="2046">
                <a:moveTo>
                  <a:pt x="63" y="0"/>
                </a:moveTo>
                <a:cubicBezTo>
                  <a:pt x="28" y="0"/>
                  <a:pt x="0" y="28"/>
                  <a:pt x="0" y="63"/>
                </a:cubicBezTo>
                <a:cubicBezTo>
                  <a:pt x="0" y="1982"/>
                  <a:pt x="0" y="1982"/>
                  <a:pt x="0" y="1982"/>
                </a:cubicBezTo>
                <a:cubicBezTo>
                  <a:pt x="0" y="2017"/>
                  <a:pt x="28" y="2046"/>
                  <a:pt x="63" y="2046"/>
                </a:cubicBezTo>
                <a:cubicBezTo>
                  <a:pt x="98" y="2046"/>
                  <a:pt x="126" y="2017"/>
                  <a:pt x="126" y="1982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28"/>
                  <a:pt x="98" y="0"/>
                  <a:pt x="63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2" name="Freeform 56">
            <a:extLst>
              <a:ext uri="{FF2B5EF4-FFF2-40B4-BE49-F238E27FC236}">
                <a16:creationId xmlns:a16="http://schemas.microsoft.com/office/drawing/2014/main" id="{1A6C20CE-E72A-40FE-BD13-56ECE7370F6E}"/>
              </a:ext>
            </a:extLst>
          </p:cNvPr>
          <p:cNvSpPr>
            <a:spLocks noEditPoints="1"/>
          </p:cNvSpPr>
          <p:nvPr/>
        </p:nvSpPr>
        <p:spPr bwMode="auto">
          <a:xfrm>
            <a:off x="1425459" y="3987379"/>
            <a:ext cx="583627" cy="897307"/>
          </a:xfrm>
          <a:custGeom>
            <a:avLst/>
            <a:gdLst>
              <a:gd name="T0" fmla="*/ 204 w 387"/>
              <a:gd name="T1" fmla="*/ 555 h 595"/>
              <a:gd name="T2" fmla="*/ 206 w 387"/>
              <a:gd name="T3" fmla="*/ 555 h 595"/>
              <a:gd name="T4" fmla="*/ 220 w 387"/>
              <a:gd name="T5" fmla="*/ 595 h 595"/>
              <a:gd name="T6" fmla="*/ 234 w 387"/>
              <a:gd name="T7" fmla="*/ 595 h 595"/>
              <a:gd name="T8" fmla="*/ 273 w 387"/>
              <a:gd name="T9" fmla="*/ 0 h 595"/>
              <a:gd name="T10" fmla="*/ 272 w 387"/>
              <a:gd name="T11" fmla="*/ 0 h 595"/>
              <a:gd name="T12" fmla="*/ 158 w 387"/>
              <a:gd name="T13" fmla="*/ 218 h 595"/>
              <a:gd name="T14" fmla="*/ 79 w 387"/>
              <a:gd name="T15" fmla="*/ 186 h 595"/>
              <a:gd name="T16" fmla="*/ 0 w 387"/>
              <a:gd name="T17" fmla="*/ 219 h 595"/>
              <a:gd name="T18" fmla="*/ 172 w 387"/>
              <a:gd name="T19" fmla="*/ 80 h 595"/>
              <a:gd name="T20" fmla="*/ 172 w 387"/>
              <a:gd name="T21" fmla="*/ 94 h 595"/>
              <a:gd name="T22" fmla="*/ 253 w 387"/>
              <a:gd name="T23" fmla="*/ 82 h 595"/>
              <a:gd name="T24" fmla="*/ 172 w 387"/>
              <a:gd name="T25" fmla="*/ 108 h 595"/>
              <a:gd name="T26" fmla="*/ 253 w 387"/>
              <a:gd name="T27" fmla="*/ 130 h 595"/>
              <a:gd name="T28" fmla="*/ 172 w 387"/>
              <a:gd name="T29" fmla="*/ 164 h 595"/>
              <a:gd name="T30" fmla="*/ 172 w 387"/>
              <a:gd name="T31" fmla="*/ 179 h 595"/>
              <a:gd name="T32" fmla="*/ 253 w 387"/>
              <a:gd name="T33" fmla="*/ 171 h 595"/>
              <a:gd name="T34" fmla="*/ 172 w 387"/>
              <a:gd name="T35" fmla="*/ 192 h 595"/>
              <a:gd name="T36" fmla="*/ 253 w 387"/>
              <a:gd name="T37" fmla="*/ 218 h 595"/>
              <a:gd name="T38" fmla="*/ 172 w 387"/>
              <a:gd name="T39" fmla="*/ 249 h 595"/>
              <a:gd name="T40" fmla="*/ 172 w 387"/>
              <a:gd name="T41" fmla="*/ 263 h 595"/>
              <a:gd name="T42" fmla="*/ 253 w 387"/>
              <a:gd name="T43" fmla="*/ 260 h 595"/>
              <a:gd name="T44" fmla="*/ 172 w 387"/>
              <a:gd name="T45" fmla="*/ 277 h 595"/>
              <a:gd name="T46" fmla="*/ 253 w 387"/>
              <a:gd name="T47" fmla="*/ 306 h 595"/>
              <a:gd name="T48" fmla="*/ 172 w 387"/>
              <a:gd name="T49" fmla="*/ 333 h 595"/>
              <a:gd name="T50" fmla="*/ 172 w 387"/>
              <a:gd name="T51" fmla="*/ 348 h 595"/>
              <a:gd name="T52" fmla="*/ 253 w 387"/>
              <a:gd name="T53" fmla="*/ 349 h 595"/>
              <a:gd name="T54" fmla="*/ 172 w 387"/>
              <a:gd name="T55" fmla="*/ 361 h 595"/>
              <a:gd name="T56" fmla="*/ 253 w 387"/>
              <a:gd name="T57" fmla="*/ 395 h 595"/>
              <a:gd name="T58" fmla="*/ 172 w 387"/>
              <a:gd name="T59" fmla="*/ 418 h 595"/>
              <a:gd name="T60" fmla="*/ 172 w 387"/>
              <a:gd name="T61" fmla="*/ 432 h 595"/>
              <a:gd name="T62" fmla="*/ 253 w 387"/>
              <a:gd name="T63" fmla="*/ 438 h 595"/>
              <a:gd name="T64" fmla="*/ 172 w 387"/>
              <a:gd name="T65" fmla="*/ 446 h 595"/>
              <a:gd name="T66" fmla="*/ 253 w 387"/>
              <a:gd name="T67" fmla="*/ 483 h 595"/>
              <a:gd name="T68" fmla="*/ 172 w 387"/>
              <a:gd name="T69" fmla="*/ 502 h 595"/>
              <a:gd name="T70" fmla="*/ 172 w 387"/>
              <a:gd name="T71" fmla="*/ 516 h 595"/>
              <a:gd name="T72" fmla="*/ 10 w 387"/>
              <a:gd name="T73" fmla="*/ 561 h 595"/>
              <a:gd name="T74" fmla="*/ 66 w 387"/>
              <a:gd name="T75" fmla="*/ 555 h 595"/>
              <a:gd name="T76" fmla="*/ 10 w 387"/>
              <a:gd name="T77" fmla="*/ 523 h 595"/>
              <a:gd name="T78" fmla="*/ 66 w 387"/>
              <a:gd name="T79" fmla="*/ 497 h 595"/>
              <a:gd name="T80" fmla="*/ 66 w 387"/>
              <a:gd name="T81" fmla="*/ 486 h 595"/>
              <a:gd name="T82" fmla="*/ 10 w 387"/>
              <a:gd name="T83" fmla="*/ 476 h 595"/>
              <a:gd name="T84" fmla="*/ 66 w 387"/>
              <a:gd name="T85" fmla="*/ 468 h 595"/>
              <a:gd name="T86" fmla="*/ 10 w 387"/>
              <a:gd name="T87" fmla="*/ 438 h 595"/>
              <a:gd name="T88" fmla="*/ 66 w 387"/>
              <a:gd name="T89" fmla="*/ 409 h 595"/>
              <a:gd name="T90" fmla="*/ 66 w 387"/>
              <a:gd name="T91" fmla="*/ 398 h 595"/>
              <a:gd name="T92" fmla="*/ 10 w 387"/>
              <a:gd name="T93" fmla="*/ 391 h 595"/>
              <a:gd name="T94" fmla="*/ 66 w 387"/>
              <a:gd name="T95" fmla="*/ 380 h 595"/>
              <a:gd name="T96" fmla="*/ 10 w 387"/>
              <a:gd name="T97" fmla="*/ 353 h 595"/>
              <a:gd name="T98" fmla="*/ 66 w 387"/>
              <a:gd name="T99" fmla="*/ 322 h 595"/>
              <a:gd name="T100" fmla="*/ 66 w 387"/>
              <a:gd name="T101" fmla="*/ 310 h 595"/>
              <a:gd name="T102" fmla="*/ 10 w 387"/>
              <a:gd name="T103" fmla="*/ 307 h 595"/>
              <a:gd name="T104" fmla="*/ 66 w 387"/>
              <a:gd name="T105" fmla="*/ 293 h 595"/>
              <a:gd name="T106" fmla="*/ 10 w 387"/>
              <a:gd name="T107" fmla="*/ 269 h 595"/>
              <a:gd name="T108" fmla="*/ 66 w 387"/>
              <a:gd name="T109" fmla="*/ 234 h 595"/>
              <a:gd name="T110" fmla="*/ 66 w 387"/>
              <a:gd name="T111" fmla="*/ 222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7" h="595">
                <a:moveTo>
                  <a:pt x="192" y="595"/>
                </a:moveTo>
                <a:lnTo>
                  <a:pt x="192" y="555"/>
                </a:lnTo>
                <a:lnTo>
                  <a:pt x="204" y="555"/>
                </a:lnTo>
                <a:lnTo>
                  <a:pt x="204" y="595"/>
                </a:lnTo>
                <a:lnTo>
                  <a:pt x="206" y="595"/>
                </a:lnTo>
                <a:lnTo>
                  <a:pt x="206" y="555"/>
                </a:lnTo>
                <a:lnTo>
                  <a:pt x="218" y="554"/>
                </a:lnTo>
                <a:lnTo>
                  <a:pt x="218" y="595"/>
                </a:lnTo>
                <a:lnTo>
                  <a:pt x="220" y="595"/>
                </a:lnTo>
                <a:lnTo>
                  <a:pt x="220" y="554"/>
                </a:lnTo>
                <a:lnTo>
                  <a:pt x="234" y="553"/>
                </a:lnTo>
                <a:lnTo>
                  <a:pt x="234" y="595"/>
                </a:lnTo>
                <a:lnTo>
                  <a:pt x="387" y="595"/>
                </a:lnTo>
                <a:lnTo>
                  <a:pt x="387" y="48"/>
                </a:lnTo>
                <a:lnTo>
                  <a:pt x="273" y="0"/>
                </a:lnTo>
                <a:lnTo>
                  <a:pt x="273" y="0"/>
                </a:lnTo>
                <a:lnTo>
                  <a:pt x="273" y="0"/>
                </a:lnTo>
                <a:lnTo>
                  <a:pt x="272" y="0"/>
                </a:lnTo>
                <a:lnTo>
                  <a:pt x="272" y="0"/>
                </a:lnTo>
                <a:lnTo>
                  <a:pt x="158" y="48"/>
                </a:lnTo>
                <a:lnTo>
                  <a:pt x="158" y="218"/>
                </a:lnTo>
                <a:lnTo>
                  <a:pt x="79" y="186"/>
                </a:lnTo>
                <a:lnTo>
                  <a:pt x="79" y="186"/>
                </a:lnTo>
                <a:lnTo>
                  <a:pt x="79" y="186"/>
                </a:lnTo>
                <a:lnTo>
                  <a:pt x="79" y="186"/>
                </a:lnTo>
                <a:lnTo>
                  <a:pt x="79" y="186"/>
                </a:lnTo>
                <a:lnTo>
                  <a:pt x="0" y="219"/>
                </a:lnTo>
                <a:lnTo>
                  <a:pt x="0" y="595"/>
                </a:lnTo>
                <a:lnTo>
                  <a:pt x="192" y="595"/>
                </a:lnTo>
                <a:close/>
                <a:moveTo>
                  <a:pt x="172" y="80"/>
                </a:moveTo>
                <a:lnTo>
                  <a:pt x="253" y="52"/>
                </a:lnTo>
                <a:lnTo>
                  <a:pt x="253" y="71"/>
                </a:lnTo>
                <a:lnTo>
                  <a:pt x="172" y="94"/>
                </a:lnTo>
                <a:lnTo>
                  <a:pt x="172" y="80"/>
                </a:lnTo>
                <a:close/>
                <a:moveTo>
                  <a:pt x="172" y="108"/>
                </a:moveTo>
                <a:lnTo>
                  <a:pt x="253" y="82"/>
                </a:lnTo>
                <a:lnTo>
                  <a:pt x="253" y="101"/>
                </a:lnTo>
                <a:lnTo>
                  <a:pt x="172" y="122"/>
                </a:lnTo>
                <a:lnTo>
                  <a:pt x="172" y="108"/>
                </a:lnTo>
                <a:close/>
                <a:moveTo>
                  <a:pt x="172" y="136"/>
                </a:moveTo>
                <a:lnTo>
                  <a:pt x="253" y="112"/>
                </a:lnTo>
                <a:lnTo>
                  <a:pt x="253" y="130"/>
                </a:lnTo>
                <a:lnTo>
                  <a:pt x="172" y="150"/>
                </a:lnTo>
                <a:lnTo>
                  <a:pt x="172" y="136"/>
                </a:lnTo>
                <a:close/>
                <a:moveTo>
                  <a:pt x="172" y="164"/>
                </a:moveTo>
                <a:lnTo>
                  <a:pt x="253" y="141"/>
                </a:lnTo>
                <a:lnTo>
                  <a:pt x="253" y="160"/>
                </a:lnTo>
                <a:lnTo>
                  <a:pt x="172" y="179"/>
                </a:lnTo>
                <a:lnTo>
                  <a:pt x="172" y="164"/>
                </a:lnTo>
                <a:close/>
                <a:moveTo>
                  <a:pt x="172" y="192"/>
                </a:moveTo>
                <a:lnTo>
                  <a:pt x="253" y="171"/>
                </a:lnTo>
                <a:lnTo>
                  <a:pt x="253" y="189"/>
                </a:lnTo>
                <a:lnTo>
                  <a:pt x="172" y="207"/>
                </a:lnTo>
                <a:lnTo>
                  <a:pt x="172" y="192"/>
                </a:lnTo>
                <a:close/>
                <a:moveTo>
                  <a:pt x="172" y="221"/>
                </a:moveTo>
                <a:lnTo>
                  <a:pt x="253" y="201"/>
                </a:lnTo>
                <a:lnTo>
                  <a:pt x="253" y="218"/>
                </a:lnTo>
                <a:lnTo>
                  <a:pt x="172" y="235"/>
                </a:lnTo>
                <a:lnTo>
                  <a:pt x="172" y="221"/>
                </a:lnTo>
                <a:close/>
                <a:moveTo>
                  <a:pt x="172" y="249"/>
                </a:moveTo>
                <a:lnTo>
                  <a:pt x="253" y="231"/>
                </a:lnTo>
                <a:lnTo>
                  <a:pt x="253" y="248"/>
                </a:lnTo>
                <a:lnTo>
                  <a:pt x="172" y="263"/>
                </a:lnTo>
                <a:lnTo>
                  <a:pt x="172" y="249"/>
                </a:lnTo>
                <a:close/>
                <a:moveTo>
                  <a:pt x="172" y="277"/>
                </a:moveTo>
                <a:lnTo>
                  <a:pt x="253" y="260"/>
                </a:lnTo>
                <a:lnTo>
                  <a:pt x="253" y="277"/>
                </a:lnTo>
                <a:lnTo>
                  <a:pt x="172" y="291"/>
                </a:lnTo>
                <a:lnTo>
                  <a:pt x="172" y="277"/>
                </a:lnTo>
                <a:close/>
                <a:moveTo>
                  <a:pt x="172" y="305"/>
                </a:moveTo>
                <a:lnTo>
                  <a:pt x="253" y="290"/>
                </a:lnTo>
                <a:lnTo>
                  <a:pt x="253" y="306"/>
                </a:lnTo>
                <a:lnTo>
                  <a:pt x="172" y="319"/>
                </a:lnTo>
                <a:lnTo>
                  <a:pt x="172" y="305"/>
                </a:lnTo>
                <a:close/>
                <a:moveTo>
                  <a:pt x="172" y="333"/>
                </a:moveTo>
                <a:lnTo>
                  <a:pt x="253" y="320"/>
                </a:lnTo>
                <a:lnTo>
                  <a:pt x="253" y="336"/>
                </a:lnTo>
                <a:lnTo>
                  <a:pt x="172" y="348"/>
                </a:lnTo>
                <a:lnTo>
                  <a:pt x="172" y="333"/>
                </a:lnTo>
                <a:close/>
                <a:moveTo>
                  <a:pt x="172" y="361"/>
                </a:moveTo>
                <a:lnTo>
                  <a:pt x="253" y="349"/>
                </a:lnTo>
                <a:lnTo>
                  <a:pt x="253" y="365"/>
                </a:lnTo>
                <a:lnTo>
                  <a:pt x="172" y="376"/>
                </a:lnTo>
                <a:lnTo>
                  <a:pt x="172" y="361"/>
                </a:lnTo>
                <a:close/>
                <a:moveTo>
                  <a:pt x="172" y="390"/>
                </a:moveTo>
                <a:lnTo>
                  <a:pt x="253" y="379"/>
                </a:lnTo>
                <a:lnTo>
                  <a:pt x="253" y="395"/>
                </a:lnTo>
                <a:lnTo>
                  <a:pt x="172" y="404"/>
                </a:lnTo>
                <a:lnTo>
                  <a:pt x="172" y="390"/>
                </a:lnTo>
                <a:close/>
                <a:moveTo>
                  <a:pt x="172" y="418"/>
                </a:moveTo>
                <a:lnTo>
                  <a:pt x="253" y="409"/>
                </a:lnTo>
                <a:lnTo>
                  <a:pt x="253" y="424"/>
                </a:lnTo>
                <a:lnTo>
                  <a:pt x="172" y="432"/>
                </a:lnTo>
                <a:lnTo>
                  <a:pt x="172" y="418"/>
                </a:lnTo>
                <a:close/>
                <a:moveTo>
                  <a:pt x="172" y="446"/>
                </a:moveTo>
                <a:lnTo>
                  <a:pt x="253" y="438"/>
                </a:lnTo>
                <a:lnTo>
                  <a:pt x="253" y="453"/>
                </a:lnTo>
                <a:lnTo>
                  <a:pt x="172" y="460"/>
                </a:lnTo>
                <a:lnTo>
                  <a:pt x="172" y="446"/>
                </a:lnTo>
                <a:close/>
                <a:moveTo>
                  <a:pt x="172" y="474"/>
                </a:moveTo>
                <a:lnTo>
                  <a:pt x="253" y="468"/>
                </a:lnTo>
                <a:lnTo>
                  <a:pt x="253" y="483"/>
                </a:lnTo>
                <a:lnTo>
                  <a:pt x="172" y="488"/>
                </a:lnTo>
                <a:lnTo>
                  <a:pt x="172" y="474"/>
                </a:lnTo>
                <a:close/>
                <a:moveTo>
                  <a:pt x="172" y="502"/>
                </a:moveTo>
                <a:lnTo>
                  <a:pt x="253" y="498"/>
                </a:lnTo>
                <a:lnTo>
                  <a:pt x="253" y="512"/>
                </a:lnTo>
                <a:lnTo>
                  <a:pt x="172" y="516"/>
                </a:lnTo>
                <a:lnTo>
                  <a:pt x="172" y="502"/>
                </a:lnTo>
                <a:close/>
                <a:moveTo>
                  <a:pt x="66" y="555"/>
                </a:moveTo>
                <a:lnTo>
                  <a:pt x="10" y="561"/>
                </a:lnTo>
                <a:lnTo>
                  <a:pt x="10" y="551"/>
                </a:lnTo>
                <a:lnTo>
                  <a:pt x="66" y="545"/>
                </a:lnTo>
                <a:lnTo>
                  <a:pt x="66" y="555"/>
                </a:lnTo>
                <a:close/>
                <a:moveTo>
                  <a:pt x="66" y="526"/>
                </a:moveTo>
                <a:lnTo>
                  <a:pt x="10" y="532"/>
                </a:lnTo>
                <a:lnTo>
                  <a:pt x="10" y="523"/>
                </a:lnTo>
                <a:lnTo>
                  <a:pt x="66" y="516"/>
                </a:lnTo>
                <a:lnTo>
                  <a:pt x="66" y="526"/>
                </a:lnTo>
                <a:close/>
                <a:moveTo>
                  <a:pt x="66" y="497"/>
                </a:moveTo>
                <a:lnTo>
                  <a:pt x="10" y="504"/>
                </a:lnTo>
                <a:lnTo>
                  <a:pt x="10" y="494"/>
                </a:lnTo>
                <a:lnTo>
                  <a:pt x="66" y="486"/>
                </a:lnTo>
                <a:lnTo>
                  <a:pt x="66" y="497"/>
                </a:lnTo>
                <a:close/>
                <a:moveTo>
                  <a:pt x="66" y="468"/>
                </a:moveTo>
                <a:lnTo>
                  <a:pt x="10" y="476"/>
                </a:lnTo>
                <a:lnTo>
                  <a:pt x="10" y="466"/>
                </a:lnTo>
                <a:lnTo>
                  <a:pt x="66" y="457"/>
                </a:lnTo>
                <a:lnTo>
                  <a:pt x="66" y="468"/>
                </a:lnTo>
                <a:close/>
                <a:moveTo>
                  <a:pt x="66" y="438"/>
                </a:moveTo>
                <a:lnTo>
                  <a:pt x="10" y="448"/>
                </a:lnTo>
                <a:lnTo>
                  <a:pt x="10" y="438"/>
                </a:lnTo>
                <a:lnTo>
                  <a:pt x="66" y="427"/>
                </a:lnTo>
                <a:lnTo>
                  <a:pt x="66" y="438"/>
                </a:lnTo>
                <a:close/>
                <a:moveTo>
                  <a:pt x="66" y="409"/>
                </a:moveTo>
                <a:lnTo>
                  <a:pt x="10" y="419"/>
                </a:lnTo>
                <a:lnTo>
                  <a:pt x="10" y="410"/>
                </a:lnTo>
                <a:lnTo>
                  <a:pt x="66" y="398"/>
                </a:lnTo>
                <a:lnTo>
                  <a:pt x="66" y="409"/>
                </a:lnTo>
                <a:close/>
                <a:moveTo>
                  <a:pt x="66" y="380"/>
                </a:moveTo>
                <a:lnTo>
                  <a:pt x="10" y="391"/>
                </a:lnTo>
                <a:lnTo>
                  <a:pt x="10" y="382"/>
                </a:lnTo>
                <a:lnTo>
                  <a:pt x="66" y="369"/>
                </a:lnTo>
                <a:lnTo>
                  <a:pt x="66" y="380"/>
                </a:lnTo>
                <a:close/>
                <a:moveTo>
                  <a:pt x="66" y="351"/>
                </a:moveTo>
                <a:lnTo>
                  <a:pt x="10" y="363"/>
                </a:lnTo>
                <a:lnTo>
                  <a:pt x="10" y="353"/>
                </a:lnTo>
                <a:lnTo>
                  <a:pt x="66" y="339"/>
                </a:lnTo>
                <a:lnTo>
                  <a:pt x="66" y="351"/>
                </a:lnTo>
                <a:close/>
                <a:moveTo>
                  <a:pt x="66" y="322"/>
                </a:moveTo>
                <a:lnTo>
                  <a:pt x="10" y="335"/>
                </a:lnTo>
                <a:lnTo>
                  <a:pt x="10" y="325"/>
                </a:lnTo>
                <a:lnTo>
                  <a:pt x="66" y="310"/>
                </a:lnTo>
                <a:lnTo>
                  <a:pt x="66" y="322"/>
                </a:lnTo>
                <a:close/>
                <a:moveTo>
                  <a:pt x="66" y="293"/>
                </a:moveTo>
                <a:lnTo>
                  <a:pt x="10" y="307"/>
                </a:lnTo>
                <a:lnTo>
                  <a:pt x="10" y="297"/>
                </a:lnTo>
                <a:lnTo>
                  <a:pt x="66" y="280"/>
                </a:lnTo>
                <a:lnTo>
                  <a:pt x="66" y="293"/>
                </a:lnTo>
                <a:close/>
                <a:moveTo>
                  <a:pt x="66" y="264"/>
                </a:moveTo>
                <a:lnTo>
                  <a:pt x="10" y="278"/>
                </a:lnTo>
                <a:lnTo>
                  <a:pt x="10" y="269"/>
                </a:lnTo>
                <a:lnTo>
                  <a:pt x="66" y="251"/>
                </a:lnTo>
                <a:lnTo>
                  <a:pt x="66" y="264"/>
                </a:lnTo>
                <a:close/>
                <a:moveTo>
                  <a:pt x="66" y="234"/>
                </a:moveTo>
                <a:lnTo>
                  <a:pt x="10" y="250"/>
                </a:lnTo>
                <a:lnTo>
                  <a:pt x="10" y="240"/>
                </a:lnTo>
                <a:lnTo>
                  <a:pt x="66" y="222"/>
                </a:lnTo>
                <a:lnTo>
                  <a:pt x="66" y="23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3" name="Freeform 57">
            <a:extLst>
              <a:ext uri="{FF2B5EF4-FFF2-40B4-BE49-F238E27FC236}">
                <a16:creationId xmlns:a16="http://schemas.microsoft.com/office/drawing/2014/main" id="{21788135-C34E-42F3-98D3-A4BC6612B739}"/>
              </a:ext>
            </a:extLst>
          </p:cNvPr>
          <p:cNvSpPr>
            <a:spLocks noEditPoints="1"/>
          </p:cNvSpPr>
          <p:nvPr/>
        </p:nvSpPr>
        <p:spPr bwMode="auto">
          <a:xfrm>
            <a:off x="2028691" y="4391544"/>
            <a:ext cx="191526" cy="493142"/>
          </a:xfrm>
          <a:custGeom>
            <a:avLst/>
            <a:gdLst>
              <a:gd name="T0" fmla="*/ 127 w 127"/>
              <a:gd name="T1" fmla="*/ 27 h 327"/>
              <a:gd name="T2" fmla="*/ 64 w 127"/>
              <a:gd name="T3" fmla="*/ 0 h 327"/>
              <a:gd name="T4" fmla="*/ 64 w 127"/>
              <a:gd name="T5" fmla="*/ 0 h 327"/>
              <a:gd name="T6" fmla="*/ 0 w 127"/>
              <a:gd name="T7" fmla="*/ 27 h 327"/>
              <a:gd name="T8" fmla="*/ 127 w 127"/>
              <a:gd name="T9" fmla="*/ 327 h 327"/>
              <a:gd name="T10" fmla="*/ 8 w 127"/>
              <a:gd name="T11" fmla="*/ 299 h 327"/>
              <a:gd name="T12" fmla="*/ 53 w 127"/>
              <a:gd name="T13" fmla="*/ 288 h 327"/>
              <a:gd name="T14" fmla="*/ 53 w 127"/>
              <a:gd name="T15" fmla="*/ 273 h 327"/>
              <a:gd name="T16" fmla="*/ 8 w 127"/>
              <a:gd name="T17" fmla="*/ 269 h 327"/>
              <a:gd name="T18" fmla="*/ 53 w 127"/>
              <a:gd name="T19" fmla="*/ 273 h 327"/>
              <a:gd name="T20" fmla="*/ 8 w 127"/>
              <a:gd name="T21" fmla="*/ 254 h 327"/>
              <a:gd name="T22" fmla="*/ 53 w 127"/>
              <a:gd name="T23" fmla="*/ 241 h 327"/>
              <a:gd name="T24" fmla="*/ 53 w 127"/>
              <a:gd name="T25" fmla="*/ 226 h 327"/>
              <a:gd name="T26" fmla="*/ 8 w 127"/>
              <a:gd name="T27" fmla="*/ 224 h 327"/>
              <a:gd name="T28" fmla="*/ 53 w 127"/>
              <a:gd name="T29" fmla="*/ 226 h 327"/>
              <a:gd name="T30" fmla="*/ 8 w 127"/>
              <a:gd name="T31" fmla="*/ 209 h 327"/>
              <a:gd name="T32" fmla="*/ 53 w 127"/>
              <a:gd name="T33" fmla="*/ 194 h 327"/>
              <a:gd name="T34" fmla="*/ 53 w 127"/>
              <a:gd name="T35" fmla="*/ 180 h 327"/>
              <a:gd name="T36" fmla="*/ 8 w 127"/>
              <a:gd name="T37" fmla="*/ 179 h 327"/>
              <a:gd name="T38" fmla="*/ 53 w 127"/>
              <a:gd name="T39" fmla="*/ 180 h 327"/>
              <a:gd name="T40" fmla="*/ 8 w 127"/>
              <a:gd name="T41" fmla="*/ 164 h 327"/>
              <a:gd name="T42" fmla="*/ 53 w 127"/>
              <a:gd name="T43" fmla="*/ 147 h 327"/>
              <a:gd name="T44" fmla="*/ 53 w 127"/>
              <a:gd name="T45" fmla="*/ 133 h 327"/>
              <a:gd name="T46" fmla="*/ 8 w 127"/>
              <a:gd name="T47" fmla="*/ 134 h 327"/>
              <a:gd name="T48" fmla="*/ 53 w 127"/>
              <a:gd name="T49" fmla="*/ 133 h 327"/>
              <a:gd name="T50" fmla="*/ 8 w 127"/>
              <a:gd name="T51" fmla="*/ 119 h 327"/>
              <a:gd name="T52" fmla="*/ 53 w 127"/>
              <a:gd name="T53" fmla="*/ 100 h 327"/>
              <a:gd name="T54" fmla="*/ 53 w 127"/>
              <a:gd name="T55" fmla="*/ 86 h 327"/>
              <a:gd name="T56" fmla="*/ 8 w 127"/>
              <a:gd name="T57" fmla="*/ 89 h 327"/>
              <a:gd name="T58" fmla="*/ 53 w 127"/>
              <a:gd name="T59" fmla="*/ 86 h 327"/>
              <a:gd name="T60" fmla="*/ 8 w 127"/>
              <a:gd name="T61" fmla="*/ 74 h 327"/>
              <a:gd name="T62" fmla="*/ 53 w 127"/>
              <a:gd name="T63" fmla="*/ 53 h 327"/>
              <a:gd name="T64" fmla="*/ 53 w 127"/>
              <a:gd name="T65" fmla="*/ 39 h 327"/>
              <a:gd name="T66" fmla="*/ 8 w 127"/>
              <a:gd name="T67" fmla="*/ 44 h 327"/>
              <a:gd name="T68" fmla="*/ 53 w 127"/>
              <a:gd name="T69" fmla="*/ 3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7" h="327">
                <a:moveTo>
                  <a:pt x="127" y="327"/>
                </a:moveTo>
                <a:lnTo>
                  <a:pt x="127" y="27"/>
                </a:lnTo>
                <a:lnTo>
                  <a:pt x="64" y="0"/>
                </a:lnTo>
                <a:lnTo>
                  <a:pt x="64" y="0"/>
                </a:lnTo>
                <a:lnTo>
                  <a:pt x="64" y="0"/>
                </a:lnTo>
                <a:lnTo>
                  <a:pt x="64" y="0"/>
                </a:lnTo>
                <a:lnTo>
                  <a:pt x="64" y="0"/>
                </a:lnTo>
                <a:lnTo>
                  <a:pt x="0" y="27"/>
                </a:lnTo>
                <a:lnTo>
                  <a:pt x="0" y="327"/>
                </a:lnTo>
                <a:lnTo>
                  <a:pt x="127" y="327"/>
                </a:lnTo>
                <a:close/>
                <a:moveTo>
                  <a:pt x="53" y="296"/>
                </a:moveTo>
                <a:lnTo>
                  <a:pt x="8" y="299"/>
                </a:lnTo>
                <a:lnTo>
                  <a:pt x="8" y="292"/>
                </a:lnTo>
                <a:lnTo>
                  <a:pt x="53" y="288"/>
                </a:lnTo>
                <a:lnTo>
                  <a:pt x="53" y="296"/>
                </a:lnTo>
                <a:close/>
                <a:moveTo>
                  <a:pt x="53" y="273"/>
                </a:moveTo>
                <a:lnTo>
                  <a:pt x="8" y="277"/>
                </a:lnTo>
                <a:lnTo>
                  <a:pt x="8" y="269"/>
                </a:lnTo>
                <a:lnTo>
                  <a:pt x="53" y="265"/>
                </a:lnTo>
                <a:lnTo>
                  <a:pt x="53" y="273"/>
                </a:lnTo>
                <a:close/>
                <a:moveTo>
                  <a:pt x="53" y="250"/>
                </a:moveTo>
                <a:lnTo>
                  <a:pt x="8" y="254"/>
                </a:lnTo>
                <a:lnTo>
                  <a:pt x="8" y="247"/>
                </a:lnTo>
                <a:lnTo>
                  <a:pt x="53" y="241"/>
                </a:lnTo>
                <a:lnTo>
                  <a:pt x="53" y="250"/>
                </a:lnTo>
                <a:close/>
                <a:moveTo>
                  <a:pt x="53" y="226"/>
                </a:moveTo>
                <a:lnTo>
                  <a:pt x="8" y="232"/>
                </a:lnTo>
                <a:lnTo>
                  <a:pt x="8" y="224"/>
                </a:lnTo>
                <a:lnTo>
                  <a:pt x="53" y="218"/>
                </a:lnTo>
                <a:lnTo>
                  <a:pt x="53" y="226"/>
                </a:lnTo>
                <a:close/>
                <a:moveTo>
                  <a:pt x="53" y="203"/>
                </a:moveTo>
                <a:lnTo>
                  <a:pt x="8" y="209"/>
                </a:lnTo>
                <a:lnTo>
                  <a:pt x="8" y="202"/>
                </a:lnTo>
                <a:lnTo>
                  <a:pt x="53" y="194"/>
                </a:lnTo>
                <a:lnTo>
                  <a:pt x="53" y="203"/>
                </a:lnTo>
                <a:close/>
                <a:moveTo>
                  <a:pt x="53" y="180"/>
                </a:moveTo>
                <a:lnTo>
                  <a:pt x="8" y="187"/>
                </a:lnTo>
                <a:lnTo>
                  <a:pt x="8" y="179"/>
                </a:lnTo>
                <a:lnTo>
                  <a:pt x="53" y="171"/>
                </a:lnTo>
                <a:lnTo>
                  <a:pt x="53" y="180"/>
                </a:lnTo>
                <a:close/>
                <a:moveTo>
                  <a:pt x="53" y="156"/>
                </a:moveTo>
                <a:lnTo>
                  <a:pt x="8" y="164"/>
                </a:lnTo>
                <a:lnTo>
                  <a:pt x="8" y="157"/>
                </a:lnTo>
                <a:lnTo>
                  <a:pt x="53" y="147"/>
                </a:lnTo>
                <a:lnTo>
                  <a:pt x="53" y="156"/>
                </a:lnTo>
                <a:close/>
                <a:moveTo>
                  <a:pt x="53" y="133"/>
                </a:moveTo>
                <a:lnTo>
                  <a:pt x="8" y="142"/>
                </a:lnTo>
                <a:lnTo>
                  <a:pt x="8" y="134"/>
                </a:lnTo>
                <a:lnTo>
                  <a:pt x="53" y="123"/>
                </a:lnTo>
                <a:lnTo>
                  <a:pt x="53" y="133"/>
                </a:lnTo>
                <a:close/>
                <a:moveTo>
                  <a:pt x="53" y="109"/>
                </a:moveTo>
                <a:lnTo>
                  <a:pt x="8" y="119"/>
                </a:lnTo>
                <a:lnTo>
                  <a:pt x="8" y="112"/>
                </a:lnTo>
                <a:lnTo>
                  <a:pt x="53" y="100"/>
                </a:lnTo>
                <a:lnTo>
                  <a:pt x="53" y="109"/>
                </a:lnTo>
                <a:close/>
                <a:moveTo>
                  <a:pt x="53" y="86"/>
                </a:moveTo>
                <a:lnTo>
                  <a:pt x="8" y="97"/>
                </a:lnTo>
                <a:lnTo>
                  <a:pt x="8" y="89"/>
                </a:lnTo>
                <a:lnTo>
                  <a:pt x="53" y="76"/>
                </a:lnTo>
                <a:lnTo>
                  <a:pt x="53" y="86"/>
                </a:lnTo>
                <a:close/>
                <a:moveTo>
                  <a:pt x="53" y="63"/>
                </a:moveTo>
                <a:lnTo>
                  <a:pt x="8" y="74"/>
                </a:lnTo>
                <a:lnTo>
                  <a:pt x="8" y="67"/>
                </a:lnTo>
                <a:lnTo>
                  <a:pt x="53" y="53"/>
                </a:lnTo>
                <a:lnTo>
                  <a:pt x="53" y="63"/>
                </a:lnTo>
                <a:close/>
                <a:moveTo>
                  <a:pt x="53" y="39"/>
                </a:moveTo>
                <a:lnTo>
                  <a:pt x="8" y="52"/>
                </a:lnTo>
                <a:lnTo>
                  <a:pt x="8" y="44"/>
                </a:lnTo>
                <a:lnTo>
                  <a:pt x="53" y="29"/>
                </a:lnTo>
                <a:lnTo>
                  <a:pt x="53" y="3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4" name="Rectangle 2123">
            <a:extLst>
              <a:ext uri="{FF2B5EF4-FFF2-40B4-BE49-F238E27FC236}">
                <a16:creationId xmlns:a16="http://schemas.microsoft.com/office/drawing/2014/main" id="{899EA8E6-B105-49A1-B725-7388069435FF}"/>
              </a:ext>
            </a:extLst>
          </p:cNvPr>
          <p:cNvSpPr/>
          <p:nvPr/>
        </p:nvSpPr>
        <p:spPr>
          <a:xfrm>
            <a:off x="4328828" y="3067000"/>
            <a:ext cx="2267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b="1">
                <a:solidFill>
                  <a:schemeClr val="accent5">
                    <a:lumMod val="50000"/>
                  </a:schemeClr>
                </a:solidFill>
              </a:rPr>
              <a:t>COMPANIES</a:t>
            </a:r>
            <a:endParaRPr lang="en-US" sz="20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25" name="Freeform 56">
            <a:extLst>
              <a:ext uri="{FF2B5EF4-FFF2-40B4-BE49-F238E27FC236}">
                <a16:creationId xmlns:a16="http://schemas.microsoft.com/office/drawing/2014/main" id="{86F6BACD-EA28-4F19-AAAE-DFD576649B3A}"/>
              </a:ext>
            </a:extLst>
          </p:cNvPr>
          <p:cNvSpPr>
            <a:spLocks noEditPoints="1"/>
          </p:cNvSpPr>
          <p:nvPr/>
        </p:nvSpPr>
        <p:spPr bwMode="auto">
          <a:xfrm>
            <a:off x="4585359" y="4003546"/>
            <a:ext cx="583627" cy="897307"/>
          </a:xfrm>
          <a:custGeom>
            <a:avLst/>
            <a:gdLst>
              <a:gd name="T0" fmla="*/ 204 w 387"/>
              <a:gd name="T1" fmla="*/ 555 h 595"/>
              <a:gd name="T2" fmla="*/ 206 w 387"/>
              <a:gd name="T3" fmla="*/ 555 h 595"/>
              <a:gd name="T4" fmla="*/ 220 w 387"/>
              <a:gd name="T5" fmla="*/ 595 h 595"/>
              <a:gd name="T6" fmla="*/ 234 w 387"/>
              <a:gd name="T7" fmla="*/ 595 h 595"/>
              <a:gd name="T8" fmla="*/ 273 w 387"/>
              <a:gd name="T9" fmla="*/ 0 h 595"/>
              <a:gd name="T10" fmla="*/ 272 w 387"/>
              <a:gd name="T11" fmla="*/ 0 h 595"/>
              <a:gd name="T12" fmla="*/ 158 w 387"/>
              <a:gd name="T13" fmla="*/ 218 h 595"/>
              <a:gd name="T14" fmla="*/ 79 w 387"/>
              <a:gd name="T15" fmla="*/ 186 h 595"/>
              <a:gd name="T16" fmla="*/ 0 w 387"/>
              <a:gd name="T17" fmla="*/ 219 h 595"/>
              <a:gd name="T18" fmla="*/ 172 w 387"/>
              <a:gd name="T19" fmla="*/ 80 h 595"/>
              <a:gd name="T20" fmla="*/ 172 w 387"/>
              <a:gd name="T21" fmla="*/ 94 h 595"/>
              <a:gd name="T22" fmla="*/ 253 w 387"/>
              <a:gd name="T23" fmla="*/ 82 h 595"/>
              <a:gd name="T24" fmla="*/ 172 w 387"/>
              <a:gd name="T25" fmla="*/ 108 h 595"/>
              <a:gd name="T26" fmla="*/ 253 w 387"/>
              <a:gd name="T27" fmla="*/ 130 h 595"/>
              <a:gd name="T28" fmla="*/ 172 w 387"/>
              <a:gd name="T29" fmla="*/ 164 h 595"/>
              <a:gd name="T30" fmla="*/ 172 w 387"/>
              <a:gd name="T31" fmla="*/ 179 h 595"/>
              <a:gd name="T32" fmla="*/ 253 w 387"/>
              <a:gd name="T33" fmla="*/ 171 h 595"/>
              <a:gd name="T34" fmla="*/ 172 w 387"/>
              <a:gd name="T35" fmla="*/ 192 h 595"/>
              <a:gd name="T36" fmla="*/ 253 w 387"/>
              <a:gd name="T37" fmla="*/ 218 h 595"/>
              <a:gd name="T38" fmla="*/ 172 w 387"/>
              <a:gd name="T39" fmla="*/ 249 h 595"/>
              <a:gd name="T40" fmla="*/ 172 w 387"/>
              <a:gd name="T41" fmla="*/ 263 h 595"/>
              <a:gd name="T42" fmla="*/ 253 w 387"/>
              <a:gd name="T43" fmla="*/ 260 h 595"/>
              <a:gd name="T44" fmla="*/ 172 w 387"/>
              <a:gd name="T45" fmla="*/ 277 h 595"/>
              <a:gd name="T46" fmla="*/ 253 w 387"/>
              <a:gd name="T47" fmla="*/ 306 h 595"/>
              <a:gd name="T48" fmla="*/ 172 w 387"/>
              <a:gd name="T49" fmla="*/ 333 h 595"/>
              <a:gd name="T50" fmla="*/ 172 w 387"/>
              <a:gd name="T51" fmla="*/ 348 h 595"/>
              <a:gd name="T52" fmla="*/ 253 w 387"/>
              <a:gd name="T53" fmla="*/ 349 h 595"/>
              <a:gd name="T54" fmla="*/ 172 w 387"/>
              <a:gd name="T55" fmla="*/ 361 h 595"/>
              <a:gd name="T56" fmla="*/ 253 w 387"/>
              <a:gd name="T57" fmla="*/ 395 h 595"/>
              <a:gd name="T58" fmla="*/ 172 w 387"/>
              <a:gd name="T59" fmla="*/ 418 h 595"/>
              <a:gd name="T60" fmla="*/ 172 w 387"/>
              <a:gd name="T61" fmla="*/ 432 h 595"/>
              <a:gd name="T62" fmla="*/ 253 w 387"/>
              <a:gd name="T63" fmla="*/ 438 h 595"/>
              <a:gd name="T64" fmla="*/ 172 w 387"/>
              <a:gd name="T65" fmla="*/ 446 h 595"/>
              <a:gd name="T66" fmla="*/ 253 w 387"/>
              <a:gd name="T67" fmla="*/ 483 h 595"/>
              <a:gd name="T68" fmla="*/ 172 w 387"/>
              <a:gd name="T69" fmla="*/ 502 h 595"/>
              <a:gd name="T70" fmla="*/ 172 w 387"/>
              <a:gd name="T71" fmla="*/ 516 h 595"/>
              <a:gd name="T72" fmla="*/ 10 w 387"/>
              <a:gd name="T73" fmla="*/ 561 h 595"/>
              <a:gd name="T74" fmla="*/ 66 w 387"/>
              <a:gd name="T75" fmla="*/ 555 h 595"/>
              <a:gd name="T76" fmla="*/ 10 w 387"/>
              <a:gd name="T77" fmla="*/ 523 h 595"/>
              <a:gd name="T78" fmla="*/ 66 w 387"/>
              <a:gd name="T79" fmla="*/ 497 h 595"/>
              <a:gd name="T80" fmla="*/ 66 w 387"/>
              <a:gd name="T81" fmla="*/ 486 h 595"/>
              <a:gd name="T82" fmla="*/ 10 w 387"/>
              <a:gd name="T83" fmla="*/ 476 h 595"/>
              <a:gd name="T84" fmla="*/ 66 w 387"/>
              <a:gd name="T85" fmla="*/ 468 h 595"/>
              <a:gd name="T86" fmla="*/ 10 w 387"/>
              <a:gd name="T87" fmla="*/ 438 h 595"/>
              <a:gd name="T88" fmla="*/ 66 w 387"/>
              <a:gd name="T89" fmla="*/ 409 h 595"/>
              <a:gd name="T90" fmla="*/ 66 w 387"/>
              <a:gd name="T91" fmla="*/ 398 h 595"/>
              <a:gd name="T92" fmla="*/ 10 w 387"/>
              <a:gd name="T93" fmla="*/ 391 h 595"/>
              <a:gd name="T94" fmla="*/ 66 w 387"/>
              <a:gd name="T95" fmla="*/ 380 h 595"/>
              <a:gd name="T96" fmla="*/ 10 w 387"/>
              <a:gd name="T97" fmla="*/ 353 h 595"/>
              <a:gd name="T98" fmla="*/ 66 w 387"/>
              <a:gd name="T99" fmla="*/ 322 h 595"/>
              <a:gd name="T100" fmla="*/ 66 w 387"/>
              <a:gd name="T101" fmla="*/ 310 h 595"/>
              <a:gd name="T102" fmla="*/ 10 w 387"/>
              <a:gd name="T103" fmla="*/ 307 h 595"/>
              <a:gd name="T104" fmla="*/ 66 w 387"/>
              <a:gd name="T105" fmla="*/ 293 h 595"/>
              <a:gd name="T106" fmla="*/ 10 w 387"/>
              <a:gd name="T107" fmla="*/ 269 h 595"/>
              <a:gd name="T108" fmla="*/ 66 w 387"/>
              <a:gd name="T109" fmla="*/ 234 h 595"/>
              <a:gd name="T110" fmla="*/ 66 w 387"/>
              <a:gd name="T111" fmla="*/ 222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7" h="595">
                <a:moveTo>
                  <a:pt x="192" y="595"/>
                </a:moveTo>
                <a:lnTo>
                  <a:pt x="192" y="555"/>
                </a:lnTo>
                <a:lnTo>
                  <a:pt x="204" y="555"/>
                </a:lnTo>
                <a:lnTo>
                  <a:pt x="204" y="595"/>
                </a:lnTo>
                <a:lnTo>
                  <a:pt x="206" y="595"/>
                </a:lnTo>
                <a:lnTo>
                  <a:pt x="206" y="555"/>
                </a:lnTo>
                <a:lnTo>
                  <a:pt x="218" y="554"/>
                </a:lnTo>
                <a:lnTo>
                  <a:pt x="218" y="595"/>
                </a:lnTo>
                <a:lnTo>
                  <a:pt x="220" y="595"/>
                </a:lnTo>
                <a:lnTo>
                  <a:pt x="220" y="554"/>
                </a:lnTo>
                <a:lnTo>
                  <a:pt x="234" y="553"/>
                </a:lnTo>
                <a:lnTo>
                  <a:pt x="234" y="595"/>
                </a:lnTo>
                <a:lnTo>
                  <a:pt x="387" y="595"/>
                </a:lnTo>
                <a:lnTo>
                  <a:pt x="387" y="48"/>
                </a:lnTo>
                <a:lnTo>
                  <a:pt x="273" y="0"/>
                </a:lnTo>
                <a:lnTo>
                  <a:pt x="273" y="0"/>
                </a:lnTo>
                <a:lnTo>
                  <a:pt x="273" y="0"/>
                </a:lnTo>
                <a:lnTo>
                  <a:pt x="272" y="0"/>
                </a:lnTo>
                <a:lnTo>
                  <a:pt x="272" y="0"/>
                </a:lnTo>
                <a:lnTo>
                  <a:pt x="158" y="48"/>
                </a:lnTo>
                <a:lnTo>
                  <a:pt x="158" y="218"/>
                </a:lnTo>
                <a:lnTo>
                  <a:pt x="79" y="186"/>
                </a:lnTo>
                <a:lnTo>
                  <a:pt x="79" y="186"/>
                </a:lnTo>
                <a:lnTo>
                  <a:pt x="79" y="186"/>
                </a:lnTo>
                <a:lnTo>
                  <a:pt x="79" y="186"/>
                </a:lnTo>
                <a:lnTo>
                  <a:pt x="79" y="186"/>
                </a:lnTo>
                <a:lnTo>
                  <a:pt x="0" y="219"/>
                </a:lnTo>
                <a:lnTo>
                  <a:pt x="0" y="595"/>
                </a:lnTo>
                <a:lnTo>
                  <a:pt x="192" y="595"/>
                </a:lnTo>
                <a:close/>
                <a:moveTo>
                  <a:pt x="172" y="80"/>
                </a:moveTo>
                <a:lnTo>
                  <a:pt x="253" y="52"/>
                </a:lnTo>
                <a:lnTo>
                  <a:pt x="253" y="71"/>
                </a:lnTo>
                <a:lnTo>
                  <a:pt x="172" y="94"/>
                </a:lnTo>
                <a:lnTo>
                  <a:pt x="172" y="80"/>
                </a:lnTo>
                <a:close/>
                <a:moveTo>
                  <a:pt x="172" y="108"/>
                </a:moveTo>
                <a:lnTo>
                  <a:pt x="253" y="82"/>
                </a:lnTo>
                <a:lnTo>
                  <a:pt x="253" y="101"/>
                </a:lnTo>
                <a:lnTo>
                  <a:pt x="172" y="122"/>
                </a:lnTo>
                <a:lnTo>
                  <a:pt x="172" y="108"/>
                </a:lnTo>
                <a:close/>
                <a:moveTo>
                  <a:pt x="172" y="136"/>
                </a:moveTo>
                <a:lnTo>
                  <a:pt x="253" y="112"/>
                </a:lnTo>
                <a:lnTo>
                  <a:pt x="253" y="130"/>
                </a:lnTo>
                <a:lnTo>
                  <a:pt x="172" y="150"/>
                </a:lnTo>
                <a:lnTo>
                  <a:pt x="172" y="136"/>
                </a:lnTo>
                <a:close/>
                <a:moveTo>
                  <a:pt x="172" y="164"/>
                </a:moveTo>
                <a:lnTo>
                  <a:pt x="253" y="141"/>
                </a:lnTo>
                <a:lnTo>
                  <a:pt x="253" y="160"/>
                </a:lnTo>
                <a:lnTo>
                  <a:pt x="172" y="179"/>
                </a:lnTo>
                <a:lnTo>
                  <a:pt x="172" y="164"/>
                </a:lnTo>
                <a:close/>
                <a:moveTo>
                  <a:pt x="172" y="192"/>
                </a:moveTo>
                <a:lnTo>
                  <a:pt x="253" y="171"/>
                </a:lnTo>
                <a:lnTo>
                  <a:pt x="253" y="189"/>
                </a:lnTo>
                <a:lnTo>
                  <a:pt x="172" y="207"/>
                </a:lnTo>
                <a:lnTo>
                  <a:pt x="172" y="192"/>
                </a:lnTo>
                <a:close/>
                <a:moveTo>
                  <a:pt x="172" y="221"/>
                </a:moveTo>
                <a:lnTo>
                  <a:pt x="253" y="201"/>
                </a:lnTo>
                <a:lnTo>
                  <a:pt x="253" y="218"/>
                </a:lnTo>
                <a:lnTo>
                  <a:pt x="172" y="235"/>
                </a:lnTo>
                <a:lnTo>
                  <a:pt x="172" y="221"/>
                </a:lnTo>
                <a:close/>
                <a:moveTo>
                  <a:pt x="172" y="249"/>
                </a:moveTo>
                <a:lnTo>
                  <a:pt x="253" y="231"/>
                </a:lnTo>
                <a:lnTo>
                  <a:pt x="253" y="248"/>
                </a:lnTo>
                <a:lnTo>
                  <a:pt x="172" y="263"/>
                </a:lnTo>
                <a:lnTo>
                  <a:pt x="172" y="249"/>
                </a:lnTo>
                <a:close/>
                <a:moveTo>
                  <a:pt x="172" y="277"/>
                </a:moveTo>
                <a:lnTo>
                  <a:pt x="253" y="260"/>
                </a:lnTo>
                <a:lnTo>
                  <a:pt x="253" y="277"/>
                </a:lnTo>
                <a:lnTo>
                  <a:pt x="172" y="291"/>
                </a:lnTo>
                <a:lnTo>
                  <a:pt x="172" y="277"/>
                </a:lnTo>
                <a:close/>
                <a:moveTo>
                  <a:pt x="172" y="305"/>
                </a:moveTo>
                <a:lnTo>
                  <a:pt x="253" y="290"/>
                </a:lnTo>
                <a:lnTo>
                  <a:pt x="253" y="306"/>
                </a:lnTo>
                <a:lnTo>
                  <a:pt x="172" y="319"/>
                </a:lnTo>
                <a:lnTo>
                  <a:pt x="172" y="305"/>
                </a:lnTo>
                <a:close/>
                <a:moveTo>
                  <a:pt x="172" y="333"/>
                </a:moveTo>
                <a:lnTo>
                  <a:pt x="253" y="320"/>
                </a:lnTo>
                <a:lnTo>
                  <a:pt x="253" y="336"/>
                </a:lnTo>
                <a:lnTo>
                  <a:pt x="172" y="348"/>
                </a:lnTo>
                <a:lnTo>
                  <a:pt x="172" y="333"/>
                </a:lnTo>
                <a:close/>
                <a:moveTo>
                  <a:pt x="172" y="361"/>
                </a:moveTo>
                <a:lnTo>
                  <a:pt x="253" y="349"/>
                </a:lnTo>
                <a:lnTo>
                  <a:pt x="253" y="365"/>
                </a:lnTo>
                <a:lnTo>
                  <a:pt x="172" y="376"/>
                </a:lnTo>
                <a:lnTo>
                  <a:pt x="172" y="361"/>
                </a:lnTo>
                <a:close/>
                <a:moveTo>
                  <a:pt x="172" y="390"/>
                </a:moveTo>
                <a:lnTo>
                  <a:pt x="253" y="379"/>
                </a:lnTo>
                <a:lnTo>
                  <a:pt x="253" y="395"/>
                </a:lnTo>
                <a:lnTo>
                  <a:pt x="172" y="404"/>
                </a:lnTo>
                <a:lnTo>
                  <a:pt x="172" y="390"/>
                </a:lnTo>
                <a:close/>
                <a:moveTo>
                  <a:pt x="172" y="418"/>
                </a:moveTo>
                <a:lnTo>
                  <a:pt x="253" y="409"/>
                </a:lnTo>
                <a:lnTo>
                  <a:pt x="253" y="424"/>
                </a:lnTo>
                <a:lnTo>
                  <a:pt x="172" y="432"/>
                </a:lnTo>
                <a:lnTo>
                  <a:pt x="172" y="418"/>
                </a:lnTo>
                <a:close/>
                <a:moveTo>
                  <a:pt x="172" y="446"/>
                </a:moveTo>
                <a:lnTo>
                  <a:pt x="253" y="438"/>
                </a:lnTo>
                <a:lnTo>
                  <a:pt x="253" y="453"/>
                </a:lnTo>
                <a:lnTo>
                  <a:pt x="172" y="460"/>
                </a:lnTo>
                <a:lnTo>
                  <a:pt x="172" y="446"/>
                </a:lnTo>
                <a:close/>
                <a:moveTo>
                  <a:pt x="172" y="474"/>
                </a:moveTo>
                <a:lnTo>
                  <a:pt x="253" y="468"/>
                </a:lnTo>
                <a:lnTo>
                  <a:pt x="253" y="483"/>
                </a:lnTo>
                <a:lnTo>
                  <a:pt x="172" y="488"/>
                </a:lnTo>
                <a:lnTo>
                  <a:pt x="172" y="474"/>
                </a:lnTo>
                <a:close/>
                <a:moveTo>
                  <a:pt x="172" y="502"/>
                </a:moveTo>
                <a:lnTo>
                  <a:pt x="253" y="498"/>
                </a:lnTo>
                <a:lnTo>
                  <a:pt x="253" y="512"/>
                </a:lnTo>
                <a:lnTo>
                  <a:pt x="172" y="516"/>
                </a:lnTo>
                <a:lnTo>
                  <a:pt x="172" y="502"/>
                </a:lnTo>
                <a:close/>
                <a:moveTo>
                  <a:pt x="66" y="555"/>
                </a:moveTo>
                <a:lnTo>
                  <a:pt x="10" y="561"/>
                </a:lnTo>
                <a:lnTo>
                  <a:pt x="10" y="551"/>
                </a:lnTo>
                <a:lnTo>
                  <a:pt x="66" y="545"/>
                </a:lnTo>
                <a:lnTo>
                  <a:pt x="66" y="555"/>
                </a:lnTo>
                <a:close/>
                <a:moveTo>
                  <a:pt x="66" y="526"/>
                </a:moveTo>
                <a:lnTo>
                  <a:pt x="10" y="532"/>
                </a:lnTo>
                <a:lnTo>
                  <a:pt x="10" y="523"/>
                </a:lnTo>
                <a:lnTo>
                  <a:pt x="66" y="516"/>
                </a:lnTo>
                <a:lnTo>
                  <a:pt x="66" y="526"/>
                </a:lnTo>
                <a:close/>
                <a:moveTo>
                  <a:pt x="66" y="497"/>
                </a:moveTo>
                <a:lnTo>
                  <a:pt x="10" y="504"/>
                </a:lnTo>
                <a:lnTo>
                  <a:pt x="10" y="494"/>
                </a:lnTo>
                <a:lnTo>
                  <a:pt x="66" y="486"/>
                </a:lnTo>
                <a:lnTo>
                  <a:pt x="66" y="497"/>
                </a:lnTo>
                <a:close/>
                <a:moveTo>
                  <a:pt x="66" y="468"/>
                </a:moveTo>
                <a:lnTo>
                  <a:pt x="10" y="476"/>
                </a:lnTo>
                <a:lnTo>
                  <a:pt x="10" y="466"/>
                </a:lnTo>
                <a:lnTo>
                  <a:pt x="66" y="457"/>
                </a:lnTo>
                <a:lnTo>
                  <a:pt x="66" y="468"/>
                </a:lnTo>
                <a:close/>
                <a:moveTo>
                  <a:pt x="66" y="438"/>
                </a:moveTo>
                <a:lnTo>
                  <a:pt x="10" y="448"/>
                </a:lnTo>
                <a:lnTo>
                  <a:pt x="10" y="438"/>
                </a:lnTo>
                <a:lnTo>
                  <a:pt x="66" y="427"/>
                </a:lnTo>
                <a:lnTo>
                  <a:pt x="66" y="438"/>
                </a:lnTo>
                <a:close/>
                <a:moveTo>
                  <a:pt x="66" y="409"/>
                </a:moveTo>
                <a:lnTo>
                  <a:pt x="10" y="419"/>
                </a:lnTo>
                <a:lnTo>
                  <a:pt x="10" y="410"/>
                </a:lnTo>
                <a:lnTo>
                  <a:pt x="66" y="398"/>
                </a:lnTo>
                <a:lnTo>
                  <a:pt x="66" y="409"/>
                </a:lnTo>
                <a:close/>
                <a:moveTo>
                  <a:pt x="66" y="380"/>
                </a:moveTo>
                <a:lnTo>
                  <a:pt x="10" y="391"/>
                </a:lnTo>
                <a:lnTo>
                  <a:pt x="10" y="382"/>
                </a:lnTo>
                <a:lnTo>
                  <a:pt x="66" y="369"/>
                </a:lnTo>
                <a:lnTo>
                  <a:pt x="66" y="380"/>
                </a:lnTo>
                <a:close/>
                <a:moveTo>
                  <a:pt x="66" y="351"/>
                </a:moveTo>
                <a:lnTo>
                  <a:pt x="10" y="363"/>
                </a:lnTo>
                <a:lnTo>
                  <a:pt x="10" y="353"/>
                </a:lnTo>
                <a:lnTo>
                  <a:pt x="66" y="339"/>
                </a:lnTo>
                <a:lnTo>
                  <a:pt x="66" y="351"/>
                </a:lnTo>
                <a:close/>
                <a:moveTo>
                  <a:pt x="66" y="322"/>
                </a:moveTo>
                <a:lnTo>
                  <a:pt x="10" y="335"/>
                </a:lnTo>
                <a:lnTo>
                  <a:pt x="10" y="325"/>
                </a:lnTo>
                <a:lnTo>
                  <a:pt x="66" y="310"/>
                </a:lnTo>
                <a:lnTo>
                  <a:pt x="66" y="322"/>
                </a:lnTo>
                <a:close/>
                <a:moveTo>
                  <a:pt x="66" y="293"/>
                </a:moveTo>
                <a:lnTo>
                  <a:pt x="10" y="307"/>
                </a:lnTo>
                <a:lnTo>
                  <a:pt x="10" y="297"/>
                </a:lnTo>
                <a:lnTo>
                  <a:pt x="66" y="280"/>
                </a:lnTo>
                <a:lnTo>
                  <a:pt x="66" y="293"/>
                </a:lnTo>
                <a:close/>
                <a:moveTo>
                  <a:pt x="66" y="264"/>
                </a:moveTo>
                <a:lnTo>
                  <a:pt x="10" y="278"/>
                </a:lnTo>
                <a:lnTo>
                  <a:pt x="10" y="269"/>
                </a:lnTo>
                <a:lnTo>
                  <a:pt x="66" y="251"/>
                </a:lnTo>
                <a:lnTo>
                  <a:pt x="66" y="264"/>
                </a:lnTo>
                <a:close/>
                <a:moveTo>
                  <a:pt x="66" y="234"/>
                </a:moveTo>
                <a:lnTo>
                  <a:pt x="10" y="250"/>
                </a:lnTo>
                <a:lnTo>
                  <a:pt x="10" y="240"/>
                </a:lnTo>
                <a:lnTo>
                  <a:pt x="66" y="222"/>
                </a:lnTo>
                <a:lnTo>
                  <a:pt x="66" y="23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6" name="Freeform 105">
            <a:extLst>
              <a:ext uri="{FF2B5EF4-FFF2-40B4-BE49-F238E27FC236}">
                <a16:creationId xmlns:a16="http://schemas.microsoft.com/office/drawing/2014/main" id="{7116E0EC-75CD-4411-9127-5FBD756FB44C}"/>
              </a:ext>
            </a:extLst>
          </p:cNvPr>
          <p:cNvSpPr>
            <a:spLocks/>
          </p:cNvSpPr>
          <p:nvPr/>
        </p:nvSpPr>
        <p:spPr bwMode="auto">
          <a:xfrm>
            <a:off x="6060444" y="4091309"/>
            <a:ext cx="193238" cy="108786"/>
          </a:xfrm>
          <a:custGeom>
            <a:avLst/>
            <a:gdLst>
              <a:gd name="T0" fmla="*/ 49 w 613"/>
              <a:gd name="T1" fmla="*/ 221 h 347"/>
              <a:gd name="T2" fmla="*/ 42 w 613"/>
              <a:gd name="T3" fmla="*/ 347 h 347"/>
              <a:gd name="T4" fmla="*/ 571 w 613"/>
              <a:gd name="T5" fmla="*/ 347 h 347"/>
              <a:gd name="T6" fmla="*/ 564 w 613"/>
              <a:gd name="T7" fmla="*/ 221 h 347"/>
              <a:gd name="T8" fmla="*/ 613 w 613"/>
              <a:gd name="T9" fmla="*/ 165 h 347"/>
              <a:gd name="T10" fmla="*/ 613 w 613"/>
              <a:gd name="T11" fmla="*/ 57 h 347"/>
              <a:gd name="T12" fmla="*/ 556 w 613"/>
              <a:gd name="T13" fmla="*/ 0 h 347"/>
              <a:gd name="T14" fmla="*/ 58 w 613"/>
              <a:gd name="T15" fmla="*/ 0 h 347"/>
              <a:gd name="T16" fmla="*/ 0 w 613"/>
              <a:gd name="T17" fmla="*/ 57 h 347"/>
              <a:gd name="T18" fmla="*/ 0 w 613"/>
              <a:gd name="T19" fmla="*/ 165 h 347"/>
              <a:gd name="T20" fmla="*/ 49 w 613"/>
              <a:gd name="T21" fmla="*/ 22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347">
                <a:moveTo>
                  <a:pt x="49" y="221"/>
                </a:moveTo>
                <a:cubicBezTo>
                  <a:pt x="42" y="347"/>
                  <a:pt x="42" y="347"/>
                  <a:pt x="42" y="347"/>
                </a:cubicBezTo>
                <a:cubicBezTo>
                  <a:pt x="571" y="347"/>
                  <a:pt x="571" y="347"/>
                  <a:pt x="571" y="347"/>
                </a:cubicBezTo>
                <a:cubicBezTo>
                  <a:pt x="564" y="221"/>
                  <a:pt x="564" y="221"/>
                  <a:pt x="564" y="221"/>
                </a:cubicBezTo>
                <a:cubicBezTo>
                  <a:pt x="592" y="217"/>
                  <a:pt x="613" y="194"/>
                  <a:pt x="613" y="165"/>
                </a:cubicBezTo>
                <a:cubicBezTo>
                  <a:pt x="613" y="57"/>
                  <a:pt x="613" y="57"/>
                  <a:pt x="613" y="57"/>
                </a:cubicBezTo>
                <a:cubicBezTo>
                  <a:pt x="613" y="26"/>
                  <a:pt x="587" y="0"/>
                  <a:pt x="55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94"/>
                  <a:pt x="22" y="217"/>
                  <a:pt x="49" y="221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7" name="Freeform 106">
            <a:extLst>
              <a:ext uri="{FF2B5EF4-FFF2-40B4-BE49-F238E27FC236}">
                <a16:creationId xmlns:a16="http://schemas.microsoft.com/office/drawing/2014/main" id="{6F34E7BF-5656-4716-AD0D-75C97D765A20}"/>
              </a:ext>
            </a:extLst>
          </p:cNvPr>
          <p:cNvSpPr>
            <a:spLocks/>
          </p:cNvSpPr>
          <p:nvPr/>
        </p:nvSpPr>
        <p:spPr bwMode="auto">
          <a:xfrm>
            <a:off x="6067602" y="4245900"/>
            <a:ext cx="180355" cy="83021"/>
          </a:xfrm>
          <a:custGeom>
            <a:avLst/>
            <a:gdLst>
              <a:gd name="T0" fmla="*/ 0 w 126"/>
              <a:gd name="T1" fmla="*/ 58 h 58"/>
              <a:gd name="T2" fmla="*/ 126 w 126"/>
              <a:gd name="T3" fmla="*/ 58 h 58"/>
              <a:gd name="T4" fmla="*/ 122 w 126"/>
              <a:gd name="T5" fmla="*/ 0 h 58"/>
              <a:gd name="T6" fmla="*/ 3 w 126"/>
              <a:gd name="T7" fmla="*/ 0 h 58"/>
              <a:gd name="T8" fmla="*/ 0 w 126"/>
              <a:gd name="T9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58">
                <a:moveTo>
                  <a:pt x="0" y="58"/>
                </a:moveTo>
                <a:lnTo>
                  <a:pt x="126" y="58"/>
                </a:lnTo>
                <a:lnTo>
                  <a:pt x="122" y="0"/>
                </a:lnTo>
                <a:lnTo>
                  <a:pt x="3" y="0"/>
                </a:lnTo>
                <a:lnTo>
                  <a:pt x="0" y="5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8" name="Freeform 107">
            <a:extLst>
              <a:ext uri="{FF2B5EF4-FFF2-40B4-BE49-F238E27FC236}">
                <a16:creationId xmlns:a16="http://schemas.microsoft.com/office/drawing/2014/main" id="{EC86468E-5687-49FD-9B22-0D97C65CD7B5}"/>
              </a:ext>
            </a:extLst>
          </p:cNvPr>
          <p:cNvSpPr>
            <a:spLocks noEditPoints="1"/>
          </p:cNvSpPr>
          <p:nvPr/>
        </p:nvSpPr>
        <p:spPr bwMode="auto">
          <a:xfrm>
            <a:off x="5485026" y="4369000"/>
            <a:ext cx="824480" cy="496695"/>
          </a:xfrm>
          <a:custGeom>
            <a:avLst/>
            <a:gdLst>
              <a:gd name="T0" fmla="*/ 2510 w 2622"/>
              <a:gd name="T1" fmla="*/ 1363 h 1579"/>
              <a:gd name="T2" fmla="*/ 2506 w 2622"/>
              <a:gd name="T3" fmla="*/ 1363 h 1579"/>
              <a:gd name="T4" fmla="*/ 2432 w 2622"/>
              <a:gd name="T5" fmla="*/ 16 h 1579"/>
              <a:gd name="T6" fmla="*/ 1843 w 2622"/>
              <a:gd name="T7" fmla="*/ 16 h 1579"/>
              <a:gd name="T8" fmla="*/ 1822 w 2622"/>
              <a:gd name="T9" fmla="*/ 413 h 1579"/>
              <a:gd name="T10" fmla="*/ 1077 w 2622"/>
              <a:gd name="T11" fmla="*/ 0 h 1579"/>
              <a:gd name="T12" fmla="*/ 1077 w 2622"/>
              <a:gd name="T13" fmla="*/ 534 h 1579"/>
              <a:gd name="T14" fmla="*/ 112 w 2622"/>
              <a:gd name="T15" fmla="*/ 0 h 1579"/>
              <a:gd name="T16" fmla="*/ 112 w 2622"/>
              <a:gd name="T17" fmla="*/ 1363 h 1579"/>
              <a:gd name="T18" fmla="*/ 0 w 2622"/>
              <a:gd name="T19" fmla="*/ 1475 h 1579"/>
              <a:gd name="T20" fmla="*/ 0 w 2622"/>
              <a:gd name="T21" fmla="*/ 1516 h 1579"/>
              <a:gd name="T22" fmla="*/ 0 w 2622"/>
              <a:gd name="T23" fmla="*/ 1518 h 1579"/>
              <a:gd name="T24" fmla="*/ 62 w 2622"/>
              <a:gd name="T25" fmla="*/ 1579 h 1579"/>
              <a:gd name="T26" fmla="*/ 2561 w 2622"/>
              <a:gd name="T27" fmla="*/ 1579 h 1579"/>
              <a:gd name="T28" fmla="*/ 2622 w 2622"/>
              <a:gd name="T29" fmla="*/ 1518 h 1579"/>
              <a:gd name="T30" fmla="*/ 2622 w 2622"/>
              <a:gd name="T31" fmla="*/ 1516 h 1579"/>
              <a:gd name="T32" fmla="*/ 2622 w 2622"/>
              <a:gd name="T33" fmla="*/ 1475 h 1579"/>
              <a:gd name="T34" fmla="*/ 2510 w 2622"/>
              <a:gd name="T35" fmla="*/ 1363 h 1579"/>
              <a:gd name="T36" fmla="*/ 684 w 2622"/>
              <a:gd name="T37" fmla="*/ 1220 h 1579"/>
              <a:gd name="T38" fmla="*/ 440 w 2622"/>
              <a:gd name="T39" fmla="*/ 1220 h 1579"/>
              <a:gd name="T40" fmla="*/ 440 w 2622"/>
              <a:gd name="T41" fmla="*/ 1009 h 1579"/>
              <a:gd name="T42" fmla="*/ 684 w 2622"/>
              <a:gd name="T43" fmla="*/ 1009 h 1579"/>
              <a:gd name="T44" fmla="*/ 684 w 2622"/>
              <a:gd name="T45" fmla="*/ 1220 h 1579"/>
              <a:gd name="T46" fmla="*/ 684 w 2622"/>
              <a:gd name="T47" fmla="*/ 848 h 1579"/>
              <a:gd name="T48" fmla="*/ 440 w 2622"/>
              <a:gd name="T49" fmla="*/ 848 h 1579"/>
              <a:gd name="T50" fmla="*/ 440 w 2622"/>
              <a:gd name="T51" fmla="*/ 637 h 1579"/>
              <a:gd name="T52" fmla="*/ 684 w 2622"/>
              <a:gd name="T53" fmla="*/ 637 h 1579"/>
              <a:gd name="T54" fmla="*/ 684 w 2622"/>
              <a:gd name="T55" fmla="*/ 848 h 1579"/>
              <a:gd name="T56" fmla="*/ 1608 w 2622"/>
              <a:gd name="T57" fmla="*/ 1220 h 1579"/>
              <a:gd name="T58" fmla="*/ 1364 w 2622"/>
              <a:gd name="T59" fmla="*/ 1220 h 1579"/>
              <a:gd name="T60" fmla="*/ 1364 w 2622"/>
              <a:gd name="T61" fmla="*/ 1009 h 1579"/>
              <a:gd name="T62" fmla="*/ 1608 w 2622"/>
              <a:gd name="T63" fmla="*/ 1009 h 1579"/>
              <a:gd name="T64" fmla="*/ 1608 w 2622"/>
              <a:gd name="T65" fmla="*/ 1220 h 1579"/>
              <a:gd name="T66" fmla="*/ 1608 w 2622"/>
              <a:gd name="T67" fmla="*/ 848 h 1579"/>
              <a:gd name="T68" fmla="*/ 1364 w 2622"/>
              <a:gd name="T69" fmla="*/ 848 h 1579"/>
              <a:gd name="T70" fmla="*/ 1364 w 2622"/>
              <a:gd name="T71" fmla="*/ 637 h 1579"/>
              <a:gd name="T72" fmla="*/ 1608 w 2622"/>
              <a:gd name="T73" fmla="*/ 637 h 1579"/>
              <a:gd name="T74" fmla="*/ 1608 w 2622"/>
              <a:gd name="T75" fmla="*/ 848 h 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622" h="1579">
                <a:moveTo>
                  <a:pt x="2510" y="1363"/>
                </a:moveTo>
                <a:cubicBezTo>
                  <a:pt x="2506" y="1363"/>
                  <a:pt x="2506" y="1363"/>
                  <a:pt x="2506" y="1363"/>
                </a:cubicBezTo>
                <a:cubicBezTo>
                  <a:pt x="2432" y="16"/>
                  <a:pt x="2432" y="16"/>
                  <a:pt x="2432" y="16"/>
                </a:cubicBezTo>
                <a:cubicBezTo>
                  <a:pt x="1843" y="16"/>
                  <a:pt x="1843" y="16"/>
                  <a:pt x="1843" y="16"/>
                </a:cubicBezTo>
                <a:cubicBezTo>
                  <a:pt x="1822" y="413"/>
                  <a:pt x="1822" y="413"/>
                  <a:pt x="1822" y="413"/>
                </a:cubicBezTo>
                <a:cubicBezTo>
                  <a:pt x="1077" y="0"/>
                  <a:pt x="1077" y="0"/>
                  <a:pt x="1077" y="0"/>
                </a:cubicBezTo>
                <a:cubicBezTo>
                  <a:pt x="1077" y="534"/>
                  <a:pt x="1077" y="534"/>
                  <a:pt x="1077" y="534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1363"/>
                  <a:pt x="112" y="1363"/>
                  <a:pt x="112" y="1363"/>
                </a:cubicBezTo>
                <a:cubicBezTo>
                  <a:pt x="51" y="1363"/>
                  <a:pt x="0" y="1413"/>
                  <a:pt x="0" y="1475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0" y="1518"/>
                  <a:pt x="0" y="1518"/>
                  <a:pt x="0" y="1518"/>
                </a:cubicBezTo>
                <a:cubicBezTo>
                  <a:pt x="0" y="1552"/>
                  <a:pt x="28" y="1579"/>
                  <a:pt x="62" y="1579"/>
                </a:cubicBezTo>
                <a:cubicBezTo>
                  <a:pt x="2561" y="1579"/>
                  <a:pt x="2561" y="1579"/>
                  <a:pt x="2561" y="1579"/>
                </a:cubicBezTo>
                <a:cubicBezTo>
                  <a:pt x="2595" y="1579"/>
                  <a:pt x="2622" y="1552"/>
                  <a:pt x="2622" y="1518"/>
                </a:cubicBezTo>
                <a:cubicBezTo>
                  <a:pt x="2622" y="1516"/>
                  <a:pt x="2622" y="1516"/>
                  <a:pt x="2622" y="1516"/>
                </a:cubicBezTo>
                <a:cubicBezTo>
                  <a:pt x="2622" y="1475"/>
                  <a:pt x="2622" y="1475"/>
                  <a:pt x="2622" y="1475"/>
                </a:cubicBezTo>
                <a:cubicBezTo>
                  <a:pt x="2622" y="1413"/>
                  <a:pt x="2572" y="1363"/>
                  <a:pt x="2510" y="1363"/>
                </a:cubicBezTo>
                <a:close/>
                <a:moveTo>
                  <a:pt x="684" y="1220"/>
                </a:moveTo>
                <a:cubicBezTo>
                  <a:pt x="440" y="1220"/>
                  <a:pt x="440" y="1220"/>
                  <a:pt x="440" y="1220"/>
                </a:cubicBezTo>
                <a:cubicBezTo>
                  <a:pt x="440" y="1009"/>
                  <a:pt x="440" y="1009"/>
                  <a:pt x="440" y="1009"/>
                </a:cubicBezTo>
                <a:cubicBezTo>
                  <a:pt x="684" y="1009"/>
                  <a:pt x="684" y="1009"/>
                  <a:pt x="684" y="1009"/>
                </a:cubicBezTo>
                <a:lnTo>
                  <a:pt x="684" y="1220"/>
                </a:lnTo>
                <a:close/>
                <a:moveTo>
                  <a:pt x="684" y="848"/>
                </a:moveTo>
                <a:cubicBezTo>
                  <a:pt x="440" y="848"/>
                  <a:pt x="440" y="848"/>
                  <a:pt x="440" y="848"/>
                </a:cubicBezTo>
                <a:cubicBezTo>
                  <a:pt x="440" y="637"/>
                  <a:pt x="440" y="637"/>
                  <a:pt x="440" y="637"/>
                </a:cubicBezTo>
                <a:cubicBezTo>
                  <a:pt x="684" y="637"/>
                  <a:pt x="684" y="637"/>
                  <a:pt x="684" y="637"/>
                </a:cubicBezTo>
                <a:lnTo>
                  <a:pt x="684" y="848"/>
                </a:lnTo>
                <a:close/>
                <a:moveTo>
                  <a:pt x="1608" y="1220"/>
                </a:moveTo>
                <a:cubicBezTo>
                  <a:pt x="1364" y="1220"/>
                  <a:pt x="1364" y="1220"/>
                  <a:pt x="1364" y="1220"/>
                </a:cubicBezTo>
                <a:cubicBezTo>
                  <a:pt x="1364" y="1009"/>
                  <a:pt x="1364" y="1009"/>
                  <a:pt x="1364" y="1009"/>
                </a:cubicBezTo>
                <a:cubicBezTo>
                  <a:pt x="1608" y="1009"/>
                  <a:pt x="1608" y="1009"/>
                  <a:pt x="1608" y="1009"/>
                </a:cubicBezTo>
                <a:lnTo>
                  <a:pt x="1608" y="1220"/>
                </a:lnTo>
                <a:close/>
                <a:moveTo>
                  <a:pt x="1608" y="848"/>
                </a:moveTo>
                <a:cubicBezTo>
                  <a:pt x="1364" y="848"/>
                  <a:pt x="1364" y="848"/>
                  <a:pt x="1364" y="848"/>
                </a:cubicBezTo>
                <a:cubicBezTo>
                  <a:pt x="1364" y="637"/>
                  <a:pt x="1364" y="637"/>
                  <a:pt x="1364" y="637"/>
                </a:cubicBezTo>
                <a:cubicBezTo>
                  <a:pt x="1608" y="637"/>
                  <a:pt x="1608" y="637"/>
                  <a:pt x="1608" y="637"/>
                </a:cubicBezTo>
                <a:lnTo>
                  <a:pt x="1608" y="8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9" name="Rectangle 2128">
            <a:extLst>
              <a:ext uri="{FF2B5EF4-FFF2-40B4-BE49-F238E27FC236}">
                <a16:creationId xmlns:a16="http://schemas.microsoft.com/office/drawing/2014/main" id="{F148290E-CD64-4CE5-9B26-9D102E71500B}"/>
              </a:ext>
            </a:extLst>
          </p:cNvPr>
          <p:cNvSpPr/>
          <p:nvPr/>
        </p:nvSpPr>
        <p:spPr>
          <a:xfrm>
            <a:off x="2514973" y="3058470"/>
            <a:ext cx="18166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>
                <a:solidFill>
                  <a:schemeClr val="accent5">
                    <a:lumMod val="50000"/>
                  </a:schemeClr>
                </a:solidFill>
              </a:rPr>
              <a:t>Request environmental information through CDP</a:t>
            </a:r>
            <a:endParaRPr lang="en-US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30" name="Rectangle 2129">
            <a:extLst>
              <a:ext uri="{FF2B5EF4-FFF2-40B4-BE49-F238E27FC236}">
                <a16:creationId xmlns:a16="http://schemas.microsoft.com/office/drawing/2014/main" id="{581BAD47-8F29-4F39-97A5-719F54ABA04A}"/>
              </a:ext>
            </a:extLst>
          </p:cNvPr>
          <p:cNvSpPr/>
          <p:nvPr/>
        </p:nvSpPr>
        <p:spPr>
          <a:xfrm>
            <a:off x="6661667" y="3004503"/>
            <a:ext cx="15820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>
                <a:solidFill>
                  <a:schemeClr val="accent5">
                    <a:lumMod val="50000"/>
                  </a:schemeClr>
                </a:solidFill>
              </a:rPr>
              <a:t>Measure their impact to improve performance</a:t>
            </a:r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2131" name="Straight Arrow Connector 2130">
            <a:extLst>
              <a:ext uri="{FF2B5EF4-FFF2-40B4-BE49-F238E27FC236}">
                <a16:creationId xmlns:a16="http://schemas.microsoft.com/office/drawing/2014/main" id="{FACB27A0-6067-429F-ADDA-E7A47E76F37A}"/>
              </a:ext>
            </a:extLst>
          </p:cNvPr>
          <p:cNvCxnSpPr>
            <a:cxnSpLocks/>
          </p:cNvCxnSpPr>
          <p:nvPr/>
        </p:nvCxnSpPr>
        <p:spPr>
          <a:xfrm flipH="1" flipV="1">
            <a:off x="842483" y="5285678"/>
            <a:ext cx="3169" cy="1031706"/>
          </a:xfrm>
          <a:prstGeom prst="straightConnector1">
            <a:avLst/>
          </a:prstGeom>
          <a:ln w="28575">
            <a:solidFill>
              <a:schemeClr val="accent2"/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2" name="Straight Arrow Connector 2131">
            <a:extLst>
              <a:ext uri="{FF2B5EF4-FFF2-40B4-BE49-F238E27FC236}">
                <a16:creationId xmlns:a16="http://schemas.microsoft.com/office/drawing/2014/main" id="{5D6093BB-10D9-46B6-86BA-5500B848C9F5}"/>
              </a:ext>
            </a:extLst>
          </p:cNvPr>
          <p:cNvCxnSpPr>
            <a:cxnSpLocks/>
          </p:cNvCxnSpPr>
          <p:nvPr/>
        </p:nvCxnSpPr>
        <p:spPr>
          <a:xfrm flipV="1">
            <a:off x="6155893" y="5285679"/>
            <a:ext cx="0" cy="1039299"/>
          </a:xfrm>
          <a:prstGeom prst="straightConnector1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34" name="Straight Connector 2133">
            <a:extLst>
              <a:ext uri="{FF2B5EF4-FFF2-40B4-BE49-F238E27FC236}">
                <a16:creationId xmlns:a16="http://schemas.microsoft.com/office/drawing/2014/main" id="{A74AFA53-0FAE-4DA0-AA13-2F45F0B75B78}"/>
              </a:ext>
            </a:extLst>
          </p:cNvPr>
          <p:cNvCxnSpPr>
            <a:cxnSpLocks/>
          </p:cNvCxnSpPr>
          <p:nvPr/>
        </p:nvCxnSpPr>
        <p:spPr>
          <a:xfrm>
            <a:off x="836324" y="6324978"/>
            <a:ext cx="530880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5" name="Rectangle 2134">
            <a:extLst>
              <a:ext uri="{FF2B5EF4-FFF2-40B4-BE49-F238E27FC236}">
                <a16:creationId xmlns:a16="http://schemas.microsoft.com/office/drawing/2014/main" id="{0A878444-7B47-4274-846B-DB4113E46298}"/>
              </a:ext>
            </a:extLst>
          </p:cNvPr>
          <p:cNvSpPr/>
          <p:nvPr/>
        </p:nvSpPr>
        <p:spPr>
          <a:xfrm>
            <a:off x="861658" y="5388531"/>
            <a:ext cx="5205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>
                <a:solidFill>
                  <a:schemeClr val="accent5">
                    <a:lumMod val="50000"/>
                  </a:schemeClr>
                </a:solidFill>
              </a:rPr>
              <a:t>Companies and suppliers provide data on environmental impacts, risks, opportunities, investments and strategies.</a:t>
            </a:r>
            <a:endParaRPr lang="en-US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53" name="Freeform 57">
            <a:extLst>
              <a:ext uri="{FF2B5EF4-FFF2-40B4-BE49-F238E27FC236}">
                <a16:creationId xmlns:a16="http://schemas.microsoft.com/office/drawing/2014/main" id="{A974CBC1-E21F-4396-9637-C54E58CF5E2E}"/>
              </a:ext>
            </a:extLst>
          </p:cNvPr>
          <p:cNvSpPr>
            <a:spLocks noEditPoints="1"/>
          </p:cNvSpPr>
          <p:nvPr/>
        </p:nvSpPr>
        <p:spPr bwMode="auto">
          <a:xfrm>
            <a:off x="5161670" y="4407711"/>
            <a:ext cx="191526" cy="493142"/>
          </a:xfrm>
          <a:custGeom>
            <a:avLst/>
            <a:gdLst>
              <a:gd name="T0" fmla="*/ 127 w 127"/>
              <a:gd name="T1" fmla="*/ 27 h 327"/>
              <a:gd name="T2" fmla="*/ 64 w 127"/>
              <a:gd name="T3" fmla="*/ 0 h 327"/>
              <a:gd name="T4" fmla="*/ 64 w 127"/>
              <a:gd name="T5" fmla="*/ 0 h 327"/>
              <a:gd name="T6" fmla="*/ 0 w 127"/>
              <a:gd name="T7" fmla="*/ 27 h 327"/>
              <a:gd name="T8" fmla="*/ 127 w 127"/>
              <a:gd name="T9" fmla="*/ 327 h 327"/>
              <a:gd name="T10" fmla="*/ 8 w 127"/>
              <a:gd name="T11" fmla="*/ 299 h 327"/>
              <a:gd name="T12" fmla="*/ 53 w 127"/>
              <a:gd name="T13" fmla="*/ 288 h 327"/>
              <a:gd name="T14" fmla="*/ 53 w 127"/>
              <a:gd name="T15" fmla="*/ 273 h 327"/>
              <a:gd name="T16" fmla="*/ 8 w 127"/>
              <a:gd name="T17" fmla="*/ 269 h 327"/>
              <a:gd name="T18" fmla="*/ 53 w 127"/>
              <a:gd name="T19" fmla="*/ 273 h 327"/>
              <a:gd name="T20" fmla="*/ 8 w 127"/>
              <a:gd name="T21" fmla="*/ 254 h 327"/>
              <a:gd name="T22" fmla="*/ 53 w 127"/>
              <a:gd name="T23" fmla="*/ 241 h 327"/>
              <a:gd name="T24" fmla="*/ 53 w 127"/>
              <a:gd name="T25" fmla="*/ 226 h 327"/>
              <a:gd name="T26" fmla="*/ 8 w 127"/>
              <a:gd name="T27" fmla="*/ 224 h 327"/>
              <a:gd name="T28" fmla="*/ 53 w 127"/>
              <a:gd name="T29" fmla="*/ 226 h 327"/>
              <a:gd name="T30" fmla="*/ 8 w 127"/>
              <a:gd name="T31" fmla="*/ 209 h 327"/>
              <a:gd name="T32" fmla="*/ 53 w 127"/>
              <a:gd name="T33" fmla="*/ 194 h 327"/>
              <a:gd name="T34" fmla="*/ 53 w 127"/>
              <a:gd name="T35" fmla="*/ 180 h 327"/>
              <a:gd name="T36" fmla="*/ 8 w 127"/>
              <a:gd name="T37" fmla="*/ 179 h 327"/>
              <a:gd name="T38" fmla="*/ 53 w 127"/>
              <a:gd name="T39" fmla="*/ 180 h 327"/>
              <a:gd name="T40" fmla="*/ 8 w 127"/>
              <a:gd name="T41" fmla="*/ 164 h 327"/>
              <a:gd name="T42" fmla="*/ 53 w 127"/>
              <a:gd name="T43" fmla="*/ 147 h 327"/>
              <a:gd name="T44" fmla="*/ 53 w 127"/>
              <a:gd name="T45" fmla="*/ 133 h 327"/>
              <a:gd name="T46" fmla="*/ 8 w 127"/>
              <a:gd name="T47" fmla="*/ 134 h 327"/>
              <a:gd name="T48" fmla="*/ 53 w 127"/>
              <a:gd name="T49" fmla="*/ 133 h 327"/>
              <a:gd name="T50" fmla="*/ 8 w 127"/>
              <a:gd name="T51" fmla="*/ 119 h 327"/>
              <a:gd name="T52" fmla="*/ 53 w 127"/>
              <a:gd name="T53" fmla="*/ 100 h 327"/>
              <a:gd name="T54" fmla="*/ 53 w 127"/>
              <a:gd name="T55" fmla="*/ 86 h 327"/>
              <a:gd name="T56" fmla="*/ 8 w 127"/>
              <a:gd name="T57" fmla="*/ 89 h 327"/>
              <a:gd name="T58" fmla="*/ 53 w 127"/>
              <a:gd name="T59" fmla="*/ 86 h 327"/>
              <a:gd name="T60" fmla="*/ 8 w 127"/>
              <a:gd name="T61" fmla="*/ 74 h 327"/>
              <a:gd name="T62" fmla="*/ 53 w 127"/>
              <a:gd name="T63" fmla="*/ 53 h 327"/>
              <a:gd name="T64" fmla="*/ 53 w 127"/>
              <a:gd name="T65" fmla="*/ 39 h 327"/>
              <a:gd name="T66" fmla="*/ 8 w 127"/>
              <a:gd name="T67" fmla="*/ 44 h 327"/>
              <a:gd name="T68" fmla="*/ 53 w 127"/>
              <a:gd name="T69" fmla="*/ 3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7" h="327">
                <a:moveTo>
                  <a:pt x="127" y="327"/>
                </a:moveTo>
                <a:lnTo>
                  <a:pt x="127" y="27"/>
                </a:lnTo>
                <a:lnTo>
                  <a:pt x="64" y="0"/>
                </a:lnTo>
                <a:lnTo>
                  <a:pt x="64" y="0"/>
                </a:lnTo>
                <a:lnTo>
                  <a:pt x="64" y="0"/>
                </a:lnTo>
                <a:lnTo>
                  <a:pt x="64" y="0"/>
                </a:lnTo>
                <a:lnTo>
                  <a:pt x="64" y="0"/>
                </a:lnTo>
                <a:lnTo>
                  <a:pt x="0" y="27"/>
                </a:lnTo>
                <a:lnTo>
                  <a:pt x="0" y="327"/>
                </a:lnTo>
                <a:lnTo>
                  <a:pt x="127" y="327"/>
                </a:lnTo>
                <a:close/>
                <a:moveTo>
                  <a:pt x="53" y="296"/>
                </a:moveTo>
                <a:lnTo>
                  <a:pt x="8" y="299"/>
                </a:lnTo>
                <a:lnTo>
                  <a:pt x="8" y="292"/>
                </a:lnTo>
                <a:lnTo>
                  <a:pt x="53" y="288"/>
                </a:lnTo>
                <a:lnTo>
                  <a:pt x="53" y="296"/>
                </a:lnTo>
                <a:close/>
                <a:moveTo>
                  <a:pt x="53" y="273"/>
                </a:moveTo>
                <a:lnTo>
                  <a:pt x="8" y="277"/>
                </a:lnTo>
                <a:lnTo>
                  <a:pt x="8" y="269"/>
                </a:lnTo>
                <a:lnTo>
                  <a:pt x="53" y="265"/>
                </a:lnTo>
                <a:lnTo>
                  <a:pt x="53" y="273"/>
                </a:lnTo>
                <a:close/>
                <a:moveTo>
                  <a:pt x="53" y="250"/>
                </a:moveTo>
                <a:lnTo>
                  <a:pt x="8" y="254"/>
                </a:lnTo>
                <a:lnTo>
                  <a:pt x="8" y="247"/>
                </a:lnTo>
                <a:lnTo>
                  <a:pt x="53" y="241"/>
                </a:lnTo>
                <a:lnTo>
                  <a:pt x="53" y="250"/>
                </a:lnTo>
                <a:close/>
                <a:moveTo>
                  <a:pt x="53" y="226"/>
                </a:moveTo>
                <a:lnTo>
                  <a:pt x="8" y="232"/>
                </a:lnTo>
                <a:lnTo>
                  <a:pt x="8" y="224"/>
                </a:lnTo>
                <a:lnTo>
                  <a:pt x="53" y="218"/>
                </a:lnTo>
                <a:lnTo>
                  <a:pt x="53" y="226"/>
                </a:lnTo>
                <a:close/>
                <a:moveTo>
                  <a:pt x="53" y="203"/>
                </a:moveTo>
                <a:lnTo>
                  <a:pt x="8" y="209"/>
                </a:lnTo>
                <a:lnTo>
                  <a:pt x="8" y="202"/>
                </a:lnTo>
                <a:lnTo>
                  <a:pt x="53" y="194"/>
                </a:lnTo>
                <a:lnTo>
                  <a:pt x="53" y="203"/>
                </a:lnTo>
                <a:close/>
                <a:moveTo>
                  <a:pt x="53" y="180"/>
                </a:moveTo>
                <a:lnTo>
                  <a:pt x="8" y="187"/>
                </a:lnTo>
                <a:lnTo>
                  <a:pt x="8" y="179"/>
                </a:lnTo>
                <a:lnTo>
                  <a:pt x="53" y="171"/>
                </a:lnTo>
                <a:lnTo>
                  <a:pt x="53" y="180"/>
                </a:lnTo>
                <a:close/>
                <a:moveTo>
                  <a:pt x="53" y="156"/>
                </a:moveTo>
                <a:lnTo>
                  <a:pt x="8" y="164"/>
                </a:lnTo>
                <a:lnTo>
                  <a:pt x="8" y="157"/>
                </a:lnTo>
                <a:lnTo>
                  <a:pt x="53" y="147"/>
                </a:lnTo>
                <a:lnTo>
                  <a:pt x="53" y="156"/>
                </a:lnTo>
                <a:close/>
                <a:moveTo>
                  <a:pt x="53" y="133"/>
                </a:moveTo>
                <a:lnTo>
                  <a:pt x="8" y="142"/>
                </a:lnTo>
                <a:lnTo>
                  <a:pt x="8" y="134"/>
                </a:lnTo>
                <a:lnTo>
                  <a:pt x="53" y="123"/>
                </a:lnTo>
                <a:lnTo>
                  <a:pt x="53" y="133"/>
                </a:lnTo>
                <a:close/>
                <a:moveTo>
                  <a:pt x="53" y="109"/>
                </a:moveTo>
                <a:lnTo>
                  <a:pt x="8" y="119"/>
                </a:lnTo>
                <a:lnTo>
                  <a:pt x="8" y="112"/>
                </a:lnTo>
                <a:lnTo>
                  <a:pt x="53" y="100"/>
                </a:lnTo>
                <a:lnTo>
                  <a:pt x="53" y="109"/>
                </a:lnTo>
                <a:close/>
                <a:moveTo>
                  <a:pt x="53" y="86"/>
                </a:moveTo>
                <a:lnTo>
                  <a:pt x="8" y="97"/>
                </a:lnTo>
                <a:lnTo>
                  <a:pt x="8" y="89"/>
                </a:lnTo>
                <a:lnTo>
                  <a:pt x="53" y="76"/>
                </a:lnTo>
                <a:lnTo>
                  <a:pt x="53" y="86"/>
                </a:lnTo>
                <a:close/>
                <a:moveTo>
                  <a:pt x="53" y="63"/>
                </a:moveTo>
                <a:lnTo>
                  <a:pt x="8" y="74"/>
                </a:lnTo>
                <a:lnTo>
                  <a:pt x="8" y="67"/>
                </a:lnTo>
                <a:lnTo>
                  <a:pt x="53" y="53"/>
                </a:lnTo>
                <a:lnTo>
                  <a:pt x="53" y="63"/>
                </a:lnTo>
                <a:close/>
                <a:moveTo>
                  <a:pt x="53" y="39"/>
                </a:moveTo>
                <a:lnTo>
                  <a:pt x="8" y="52"/>
                </a:lnTo>
                <a:lnTo>
                  <a:pt x="8" y="44"/>
                </a:lnTo>
                <a:lnTo>
                  <a:pt x="53" y="29"/>
                </a:lnTo>
                <a:lnTo>
                  <a:pt x="53" y="3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4" name="Rectangle 2153">
            <a:extLst>
              <a:ext uri="{FF2B5EF4-FFF2-40B4-BE49-F238E27FC236}">
                <a16:creationId xmlns:a16="http://schemas.microsoft.com/office/drawing/2014/main" id="{A3F89610-5B17-4F94-A93D-4F75A3503371}"/>
              </a:ext>
            </a:extLst>
          </p:cNvPr>
          <p:cNvSpPr/>
          <p:nvPr/>
        </p:nvSpPr>
        <p:spPr>
          <a:xfrm>
            <a:off x="940044" y="1057331"/>
            <a:ext cx="5155955" cy="163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endParaRPr lang="en-US" sz="1200"/>
          </a:p>
          <a:p>
            <a:pPr algn="ctr"/>
            <a:r>
              <a:rPr lang="en-US" b="1">
                <a:solidFill>
                  <a:schemeClr val="accent5">
                    <a:lumMod val="50000"/>
                  </a:schemeClr>
                </a:solidFill>
              </a:rPr>
              <a:t>Investors and purchasing companies use CDP to make informed decisions, reward companies with superior performance and drive action. </a:t>
            </a:r>
          </a:p>
          <a:p>
            <a:pPr algn="ctr"/>
            <a:endParaRPr lang="en-US" sz="14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9" name="Title 6">
            <a:extLst>
              <a:ext uri="{FF2B5EF4-FFF2-40B4-BE49-F238E27FC236}">
                <a16:creationId xmlns:a16="http://schemas.microsoft.com/office/drawing/2014/main" id="{968E20B5-2FA4-4FB2-BCE5-34D22D6A9C02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b="1"/>
              <a:t>HOW IT WORKS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346A71-EE2F-432F-859F-2C4BCAB1A66E}"/>
              </a:ext>
            </a:extLst>
          </p:cNvPr>
          <p:cNvCxnSpPr>
            <a:cxnSpLocks/>
          </p:cNvCxnSpPr>
          <p:nvPr/>
        </p:nvCxnSpPr>
        <p:spPr>
          <a:xfrm>
            <a:off x="821585" y="1280995"/>
            <a:ext cx="0" cy="1364135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ight Arrow 1039">
            <a:extLst>
              <a:ext uri="{FF2B5EF4-FFF2-40B4-BE49-F238E27FC236}">
                <a16:creationId xmlns:a16="http://schemas.microsoft.com/office/drawing/2014/main" id="{2777DA85-7A68-45B9-B295-A188D37E3656}"/>
              </a:ext>
            </a:extLst>
          </p:cNvPr>
          <p:cNvSpPr/>
          <p:nvPr/>
        </p:nvSpPr>
        <p:spPr>
          <a:xfrm rot="10800000">
            <a:off x="6560425" y="4139760"/>
            <a:ext cx="1711187" cy="335673"/>
          </a:xfrm>
          <a:prstGeom prst="rightArrow">
            <a:avLst/>
          </a:prstGeom>
          <a:solidFill>
            <a:schemeClr val="accent2"/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3B314C8-65FF-4D51-AEBF-E6BD584E5450}"/>
              </a:ext>
            </a:extLst>
          </p:cNvPr>
          <p:cNvCxnSpPr>
            <a:cxnSpLocks/>
          </p:cNvCxnSpPr>
          <p:nvPr/>
        </p:nvCxnSpPr>
        <p:spPr>
          <a:xfrm flipH="1">
            <a:off x="6188055" y="1277089"/>
            <a:ext cx="10766" cy="1377644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11</a:t>
            </a:fld>
            <a:endParaRPr lang="en-US"/>
          </a:p>
        </p:txBody>
      </p:sp>
      <p:sp>
        <p:nvSpPr>
          <p:cNvPr id="38" name="Footer Placeholder 2">
            <a:extLst>
              <a:ext uri="{FF2B5EF4-FFF2-40B4-BE49-F238E27FC236}">
                <a16:creationId xmlns:a16="http://schemas.microsoft.com/office/drawing/2014/main" id="{01C26D57-2E71-42D1-AD65-87B7FB82036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3895054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37108" y="528365"/>
            <a:ext cx="9237391" cy="445152"/>
          </a:xfrm>
        </p:spPr>
        <p:txBody>
          <a:bodyPr/>
          <a:lstStyle/>
          <a:p>
            <a:r>
              <a:rPr lang="en-US" dirty="0"/>
              <a:t>OUR DISCLOSURE TIMELINE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12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B467D0B-6442-4EE8-81DA-FC10DCA3BF10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GB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DF4172E-ADBC-4912-8C0A-66CA64F11D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962688"/>
              </p:ext>
            </p:extLst>
          </p:nvPr>
        </p:nvGraphicFramePr>
        <p:xfrm>
          <a:off x="684478" y="1604251"/>
          <a:ext cx="10290240" cy="2889781"/>
        </p:xfrm>
        <a:graphic>
          <a:graphicData uri="http://schemas.openxmlformats.org/drawingml/2006/table">
            <a:tbl>
              <a:tblPr/>
              <a:tblGrid>
                <a:gridCol w="2640613">
                  <a:extLst>
                    <a:ext uri="{9D8B030D-6E8A-4147-A177-3AD203B41FA5}">
                      <a16:colId xmlns:a16="http://schemas.microsoft.com/office/drawing/2014/main" val="3063545400"/>
                    </a:ext>
                  </a:extLst>
                </a:gridCol>
                <a:gridCol w="7649627">
                  <a:extLst>
                    <a:ext uri="{9D8B030D-6E8A-4147-A177-3AD203B41FA5}">
                      <a16:colId xmlns:a16="http://schemas.microsoft.com/office/drawing/2014/main" val="3699696555"/>
                    </a:ext>
                  </a:extLst>
                </a:gridCol>
              </a:tblGrid>
              <a:tr h="826607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800" b="1" i="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DATE​</a:t>
                      </a:r>
                      <a:endParaRPr lang="en-US" b="1" i="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D226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226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124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8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ACTIVITY​</a:t>
                      </a:r>
                      <a:endParaRPr lang="en-US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226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12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80042"/>
                  </a:ext>
                </a:extLst>
              </a:tr>
              <a:tr h="996712">
                <a:tc>
                  <a:txBody>
                    <a:bodyPr/>
                    <a:lstStyle/>
                    <a:p>
                      <a:pPr fontAlgn="base"/>
                      <a:r>
                        <a:rPr lang="en-GB" sz="1700" dirty="0">
                          <a:effectLst/>
                          <a:latin typeface="+mn-lt"/>
                        </a:rPr>
                        <a:t>April</a:t>
                      </a:r>
                    </a:p>
                  </a:txBody>
                  <a:tcPr marL="88013" marR="88013" marT="88013" marB="88013" anchor="ctr">
                    <a:lnL w="9525" cap="flat" cmpd="sng" algn="ctr">
                      <a:solidFill>
                        <a:srgbClr val="D226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11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GB" sz="1700" dirty="0">
                          <a:effectLst/>
                          <a:latin typeface="+mn-lt"/>
                        </a:rPr>
                        <a:t>Online Response System (ORS) opens.</a:t>
                      </a:r>
                    </a:p>
                  </a:txBody>
                  <a:tcPr marL="88013" marR="88013" marT="88013" marB="88013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09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11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4476"/>
                  </a:ext>
                </a:extLst>
              </a:tr>
              <a:tr h="1066462">
                <a:tc>
                  <a:txBody>
                    <a:bodyPr/>
                    <a:lstStyle/>
                    <a:p>
                      <a:pPr fontAlgn="base"/>
                      <a:r>
                        <a:rPr lang="en-GB" sz="1700" dirty="0">
                          <a:effectLst/>
                          <a:latin typeface="+mn-lt"/>
                        </a:rPr>
                        <a:t>July</a:t>
                      </a:r>
                    </a:p>
                  </a:txBody>
                  <a:tcPr marL="88013" marR="88013" marT="88013" marB="88013" anchor="ctr">
                    <a:lnL w="9525" cap="flat" cmpd="sng" algn="ctr">
                      <a:solidFill>
                        <a:srgbClr val="D2264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11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11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GB" sz="1700" dirty="0">
                          <a:effectLst/>
                          <a:latin typeface="+mn-lt"/>
                        </a:rPr>
                        <a:t>Companies must submit their responses to investors and/or customers using the ORS </a:t>
                      </a:r>
                      <a:r>
                        <a:rPr lang="en-GB" sz="1700" b="1" dirty="0">
                          <a:effectLst/>
                          <a:latin typeface="+mn-lt"/>
                        </a:rPr>
                        <a:t>by the end of July </a:t>
                      </a:r>
                      <a:r>
                        <a:rPr lang="en-GB" sz="1700" dirty="0">
                          <a:effectLst/>
                          <a:latin typeface="+mn-lt"/>
                        </a:rPr>
                        <a:t>to be automatically eligible for scoring and inclusion in reports (where applicable).</a:t>
                      </a:r>
                    </a:p>
                  </a:txBody>
                  <a:tcPr marL="88013" marR="88013" marT="88013" marB="88013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11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112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635418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5AE3F296-2E66-4AC1-9DDD-32223B6B4F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938" y="22621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D3D4018-1CEC-4EA7-A5CB-DF748FA550B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sp>
        <p:nvSpPr>
          <p:cNvPr id="8" name="Content Placeholder 28">
            <a:extLst>
              <a:ext uri="{FF2B5EF4-FFF2-40B4-BE49-F238E27FC236}">
                <a16:creationId xmlns:a16="http://schemas.microsoft.com/office/drawing/2014/main" id="{6095EC47-1B88-4D41-95EB-8CFFBECDB3E7}"/>
              </a:ext>
            </a:extLst>
          </p:cNvPr>
          <p:cNvSpPr txBox="1">
            <a:spLocks/>
          </p:cNvSpPr>
          <p:nvPr/>
        </p:nvSpPr>
        <p:spPr>
          <a:xfrm>
            <a:off x="596784" y="5782709"/>
            <a:ext cx="10041739" cy="546925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45" indent="-360045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Clr>
                <a:srgbClr val="CE2337"/>
              </a:buClr>
              <a:buFont typeface="Wingdings 3" charset="2"/>
              <a:buChar char=""/>
            </a:pPr>
            <a:r>
              <a:rPr lang="en-GB" sz="1800" i="1" dirty="0"/>
              <a:t>For more detailed information please </a:t>
            </a:r>
            <a:r>
              <a:rPr lang="en-GB" sz="1800" i="1" dirty="0">
                <a:hlinkClick r:id="rId3"/>
              </a:rPr>
              <a:t>visit our website</a:t>
            </a:r>
            <a:r>
              <a:rPr lang="en-GB" sz="1800" i="1" dirty="0"/>
              <a:t>.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1183291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13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46395" y="480728"/>
            <a:ext cx="7472120" cy="1317625"/>
          </a:xfrm>
          <a:ln>
            <a:solidFill>
              <a:srgbClr val="E2EBED"/>
            </a:solidFill>
          </a:ln>
          <a:effectLst>
            <a:glow rad="279400">
              <a:schemeClr val="accent5">
                <a:lumMod val="50000"/>
                <a:alpha val="0"/>
              </a:schemeClr>
            </a:glow>
            <a:softEdge rad="31750"/>
          </a:effectLst>
        </p:spPr>
        <p:txBody>
          <a:bodyPr/>
          <a:lstStyle/>
          <a:p>
            <a:r>
              <a:rPr lang="en-US">
                <a:ln>
                  <a:solidFill>
                    <a:srgbClr val="F0F1F3"/>
                  </a:solidFill>
                </a:ln>
              </a:rPr>
              <a:t>DISCLOSURE</a:t>
            </a:r>
          </a:p>
          <a:p>
            <a:r>
              <a:rPr lang="en-US">
                <a:ln>
                  <a:solidFill>
                    <a:srgbClr val="F0F1F3"/>
                  </a:solidFill>
                </a:ln>
              </a:rPr>
              <a:t>THE BUSINESS CASE</a:t>
            </a:r>
            <a:endParaRPr lang="en-US">
              <a:ln>
                <a:solidFill>
                  <a:srgbClr val="CFE4E6"/>
                </a:solidFill>
              </a:ln>
            </a:endParaRP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F1963904-3A03-44C2-86ED-64DBE747EE37}"/>
              </a:ext>
            </a:extLst>
          </p:cNvPr>
          <p:cNvSpPr txBox="1">
            <a:spLocks/>
          </p:cNvSpPr>
          <p:nvPr/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4212867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he benefits of environmental disclosure">
            <a:hlinkClick r:id="" action="ppaction://media"/>
            <a:extLst>
              <a:ext uri="{FF2B5EF4-FFF2-40B4-BE49-F238E27FC236}">
                <a16:creationId xmlns:a16="http://schemas.microsoft.com/office/drawing/2014/main" id="{3646681F-77FC-4C4E-9EFF-5441A414898C}"/>
              </a:ext>
            </a:extLst>
          </p:cNvPr>
          <p:cNvPicPr>
            <a:picLocks noGrp="1" noChangeAspect="1"/>
          </p:cNvPicPr>
          <p:nvPr>
            <p:ph idx="1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0784" y="1336163"/>
            <a:ext cx="9218187" cy="5184952"/>
          </a:xfrm>
          <a:ln>
            <a:solidFill>
              <a:srgbClr val="FF0000"/>
            </a:solidFill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9495F7-3645-43E7-8F18-DF8DBC4428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6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9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15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46395" y="480728"/>
            <a:ext cx="9206652" cy="1317625"/>
          </a:xfrm>
        </p:spPr>
        <p:txBody>
          <a:bodyPr/>
          <a:lstStyle/>
          <a:p>
            <a:r>
              <a:rPr lang="en-US">
                <a:ln>
                  <a:solidFill>
                    <a:schemeClr val="bg1"/>
                  </a:solidFill>
                </a:ln>
              </a:rPr>
              <a:t>INFORM INVESTORS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D2F1C03C-5ACE-444E-8E41-41A1A912E0F3}"/>
              </a:ext>
            </a:extLst>
          </p:cNvPr>
          <p:cNvSpPr txBox="1">
            <a:spLocks/>
          </p:cNvSpPr>
          <p:nvPr/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2897547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2A88B14-CD78-4999-B1C0-D07706D7F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1815" y="1576520"/>
            <a:ext cx="5422477" cy="4152567"/>
          </a:xfrm>
        </p:spPr>
        <p:txBody>
          <a:bodyPr/>
          <a:lstStyle/>
          <a:p>
            <a:pPr lvl="0" algn="ctr">
              <a:lnSpc>
                <a:spcPct val="120000"/>
              </a:lnSpc>
            </a:pPr>
            <a:r>
              <a:rPr lang="en-US" sz="7000" b="1">
                <a:solidFill>
                  <a:schemeClr val="accent2"/>
                </a:solidFill>
              </a:rPr>
              <a:t>+525 investors </a:t>
            </a:r>
          </a:p>
          <a:p>
            <a:pPr lvl="0" algn="ctr">
              <a:lnSpc>
                <a:spcPct val="120000"/>
              </a:lnSpc>
            </a:pPr>
            <a:r>
              <a:rPr lang="en-US" sz="2400" b="1">
                <a:solidFill>
                  <a:schemeClr val="tx1"/>
                </a:solidFill>
              </a:rPr>
              <a:t>with </a:t>
            </a:r>
            <a:r>
              <a:rPr lang="en-US" sz="2400" b="1">
                <a:solidFill>
                  <a:srgbClr val="CE2337"/>
                </a:solidFill>
              </a:rPr>
              <a:t>US$96 trillion in assets </a:t>
            </a:r>
            <a:r>
              <a:rPr lang="en-US" sz="2400" b="1">
                <a:solidFill>
                  <a:schemeClr val="tx1"/>
                </a:solidFill>
              </a:rPr>
              <a:t>request information on climate change, water or forests.</a:t>
            </a:r>
          </a:p>
          <a:p>
            <a:r>
              <a:rPr lang="en-US" sz="1600"/>
              <a:t> </a:t>
            </a:r>
          </a:p>
          <a:p>
            <a:endParaRPr lang="en-US" sz="1600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16</a:t>
            </a:fld>
            <a:endParaRPr lang="en-US"/>
          </a:p>
        </p:txBody>
      </p:sp>
      <p:pic>
        <p:nvPicPr>
          <p:cNvPr id="2" name="Picture 1" descr="investors_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63" y="1588650"/>
            <a:ext cx="3721580" cy="3721580"/>
          </a:xfrm>
          <a:prstGeom prst="rect">
            <a:avLst/>
          </a:prstGeom>
        </p:spPr>
      </p:pic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1775488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/>
          <p:cNvSpPr>
            <a:spLocks noGrp="1"/>
          </p:cNvSpPr>
          <p:nvPr>
            <p:ph type="title"/>
          </p:nvPr>
        </p:nvSpPr>
        <p:spPr>
          <a:xfrm>
            <a:off x="537109" y="528365"/>
            <a:ext cx="9333850" cy="445152"/>
          </a:xfrm>
        </p:spPr>
        <p:txBody>
          <a:bodyPr/>
          <a:lstStyle/>
          <a:p>
            <a:r>
              <a:rPr lang="en-GB"/>
              <a:t>CDP DATA USED IN INVESTMENT DECISIONS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17</a:t>
            </a:fld>
            <a:endParaRPr lang="en-US"/>
          </a:p>
        </p:txBody>
      </p:sp>
      <p:sp>
        <p:nvSpPr>
          <p:cNvPr id="9" name="Content Placeholder 28"/>
          <p:cNvSpPr>
            <a:spLocks noGrp="1"/>
          </p:cNvSpPr>
          <p:nvPr>
            <p:ph idx="15"/>
          </p:nvPr>
        </p:nvSpPr>
        <p:spPr>
          <a:xfrm>
            <a:off x="498442" y="1470581"/>
            <a:ext cx="9692269" cy="3589985"/>
          </a:xfrm>
        </p:spPr>
        <p:txBody>
          <a:bodyPr/>
          <a:lstStyle/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/>
              <a:t>CDP data is utilized in </a:t>
            </a:r>
            <a:r>
              <a:rPr lang="en-US" b="1"/>
              <a:t>research products and ratings </a:t>
            </a:r>
            <a:r>
              <a:rPr lang="en-US"/>
              <a:t>– i.e. Bloomberg, MSCI ESG Research and </a:t>
            </a:r>
            <a:r>
              <a:rPr lang="en-US" err="1"/>
              <a:t>Climetrics</a:t>
            </a:r>
            <a:r>
              <a:rPr lang="en-US"/>
              <a:t> fund ratings.</a:t>
            </a:r>
          </a:p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/>
              <a:t>Investors, such as Schroders and CalPERS, use CDP data to </a:t>
            </a:r>
            <a:r>
              <a:rPr lang="en-US" b="1"/>
              <a:t>assess the carbon footprint of their portfolio</a:t>
            </a:r>
            <a:r>
              <a:rPr lang="en-US"/>
              <a:t> and to pick future winners and losers. </a:t>
            </a:r>
          </a:p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/>
              <a:t>CDP data provides support for </a:t>
            </a:r>
            <a:r>
              <a:rPr lang="en-US" b="1"/>
              <a:t>shareholder engagement action</a:t>
            </a:r>
            <a:r>
              <a:rPr lang="en-US"/>
              <a:t>, such as the Aiming for A Coalition and Climate Action 100+.</a:t>
            </a:r>
          </a:p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/>
              <a:t>CDP data is </a:t>
            </a:r>
            <a:r>
              <a:rPr lang="en-US" b="1"/>
              <a:t>powering new financial products</a:t>
            </a:r>
            <a:r>
              <a:rPr lang="en-US"/>
              <a:t>, such as New York State Commons Retirement Fund’s low carbon index and the CPR Invest – Climate Action fund. 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C5F0F8B0-79E2-4127-985D-F235FDCF7D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16638075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18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7D1055F0-5561-4F3D-B031-0B4071218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8510"/>
            <a:ext cx="10390615" cy="421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842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19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4C43D0E4-0693-45CC-BAF8-D27EF535C8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4"/>
            <a:ext cx="10395166" cy="421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49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217593-8B3B-4811-AAD3-10C9915429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CDP DISCLOSURE</a:t>
            </a:r>
          </a:p>
        </p:txBody>
      </p:sp>
    </p:spTree>
    <p:extLst>
      <p:ext uri="{BB962C8B-B14F-4D97-AF65-F5344CB8AC3E}">
        <p14:creationId xmlns:p14="http://schemas.microsoft.com/office/powerpoint/2010/main" val="7781517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20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B79A7DF-2F29-4A11-843F-04384665E5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4"/>
            <a:ext cx="10395167" cy="421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3167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21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0EAEE42D-3829-4C2C-BB5A-FF1F110B79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68" cy="421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5615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22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46394" y="480728"/>
            <a:ext cx="9498883" cy="1317625"/>
          </a:xfrm>
        </p:spPr>
        <p:txBody>
          <a:bodyPr/>
          <a:lstStyle/>
          <a:p>
            <a:r>
              <a:rPr lang="en-US"/>
              <a:t>INFORM PURCHASERS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A0961FD-4E9B-45DB-B802-E4C04B072967}"/>
              </a:ext>
            </a:extLst>
          </p:cNvPr>
          <p:cNvSpPr txBox="1">
            <a:spLocks/>
          </p:cNvSpPr>
          <p:nvPr/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3782417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2A88B14-CD78-4999-B1C0-D07706D7F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6806" y="1432874"/>
            <a:ext cx="5452430" cy="4003533"/>
          </a:xfrm>
        </p:spPr>
        <p:txBody>
          <a:bodyPr/>
          <a:lstStyle/>
          <a:p>
            <a:pPr algn="ctr" fontAlgn="base">
              <a:lnSpc>
                <a:spcPct val="120000"/>
              </a:lnSpc>
              <a:buClr>
                <a:schemeClr val="accent2"/>
              </a:buClr>
            </a:pPr>
            <a:r>
              <a:rPr lang="en-US" sz="7000" b="1" spc="25" dirty="0">
                <a:solidFill>
                  <a:schemeClr val="accent2"/>
                </a:solidFill>
                <a:ea typeface="Times New Roman" panose="02020603050405020304" pitchFamily="18" charset="0"/>
                <a:cs typeface="Wingdings 3" panose="05040102010807070707" pitchFamily="18" charset="2"/>
              </a:rPr>
              <a:t>120+ major purchasers</a:t>
            </a:r>
          </a:p>
          <a:p>
            <a:pPr algn="ctr" fontAlgn="base">
              <a:lnSpc>
                <a:spcPct val="120000"/>
              </a:lnSpc>
              <a:buClr>
                <a:schemeClr val="accent2"/>
              </a:buClr>
            </a:pPr>
            <a:r>
              <a:rPr lang="en-US" sz="2400" b="1" spc="25" dirty="0">
                <a:solidFill>
                  <a:schemeClr val="tx1"/>
                </a:solidFill>
                <a:ea typeface="Times New Roman" panose="02020603050405020304" pitchFamily="18" charset="0"/>
                <a:cs typeface="Wingdings 3" panose="05040102010807070707" pitchFamily="18" charset="2"/>
              </a:rPr>
              <a:t>representing combined </a:t>
            </a:r>
            <a:r>
              <a:rPr lang="en-US" sz="2400" b="1" spc="25" dirty="0">
                <a:solidFill>
                  <a:srgbClr val="D22643"/>
                </a:solidFill>
                <a:ea typeface="Times New Roman" panose="02020603050405020304" pitchFamily="18" charset="0"/>
                <a:cs typeface="Wingdings 3" panose="05040102010807070707" pitchFamily="18" charset="2"/>
              </a:rPr>
              <a:t>purchasing power of over $3 trillion </a:t>
            </a:r>
            <a:r>
              <a:rPr lang="en-US" sz="2400" b="1" spc="25" dirty="0">
                <a:solidFill>
                  <a:schemeClr val="tx1"/>
                </a:solidFill>
                <a:ea typeface="Times New Roman" panose="02020603050405020304" pitchFamily="18" charset="0"/>
                <a:cs typeface="Wingdings 3" panose="05040102010807070707" pitchFamily="18" charset="2"/>
              </a:rPr>
              <a:t>request information on climate change, water or forests.</a:t>
            </a:r>
          </a:p>
          <a:p>
            <a:r>
              <a:rPr lang="en-US" sz="1600" dirty="0"/>
              <a:t> </a:t>
            </a:r>
          </a:p>
          <a:p>
            <a:endParaRPr lang="en-US" sz="1600" dirty="0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23</a:t>
            </a:fld>
            <a:endParaRPr lang="en-US"/>
          </a:p>
        </p:txBody>
      </p:sp>
      <p:pic>
        <p:nvPicPr>
          <p:cNvPr id="2" name="Picture 1" descr="supply_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49" y="1583703"/>
            <a:ext cx="3790429" cy="3790429"/>
          </a:xfrm>
          <a:prstGeom prst="rect">
            <a:avLst/>
          </a:prstGeom>
        </p:spPr>
      </p:pic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1EBCF0F2-3847-41C4-A6C3-A3106EF3AA3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1607496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/>
          <p:cNvSpPr>
            <a:spLocks noGrp="1"/>
          </p:cNvSpPr>
          <p:nvPr>
            <p:ph type="title"/>
          </p:nvPr>
        </p:nvSpPr>
        <p:spPr>
          <a:xfrm>
            <a:off x="537109" y="528365"/>
            <a:ext cx="9333850" cy="445152"/>
          </a:xfrm>
        </p:spPr>
        <p:txBody>
          <a:bodyPr/>
          <a:lstStyle/>
          <a:p>
            <a:r>
              <a:rPr lang="en-GB"/>
              <a:t>CDP DATA USED IN PURCHASING DECISIONS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24</a:t>
            </a:fld>
            <a:endParaRPr lang="en-US"/>
          </a:p>
        </p:txBody>
      </p:sp>
      <p:sp>
        <p:nvSpPr>
          <p:cNvPr id="9" name="Content Placeholder 28"/>
          <p:cNvSpPr>
            <a:spLocks noGrp="1"/>
          </p:cNvSpPr>
          <p:nvPr>
            <p:ph idx="15"/>
          </p:nvPr>
        </p:nvSpPr>
        <p:spPr>
          <a:xfrm>
            <a:off x="498442" y="1470581"/>
            <a:ext cx="9692269" cy="3589985"/>
          </a:xfrm>
        </p:spPr>
        <p:txBody>
          <a:bodyPr/>
          <a:lstStyle/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 dirty="0"/>
              <a:t>63% of CDP’s requesting purchasing organizations are using, or considering using, CDP data to choose </a:t>
            </a:r>
            <a:r>
              <a:rPr lang="en-US" b="1" dirty="0"/>
              <a:t>whether or not to contract a supplier</a:t>
            </a:r>
            <a:r>
              <a:rPr lang="en-US" dirty="0"/>
              <a:t>.</a:t>
            </a:r>
          </a:p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 dirty="0"/>
              <a:t>43% of organizations will </a:t>
            </a:r>
            <a:r>
              <a:rPr lang="en-US" b="1" dirty="0"/>
              <a:t>deselect a company</a:t>
            </a:r>
            <a:r>
              <a:rPr lang="en-US" dirty="0"/>
              <a:t> based on their environmental performance. </a:t>
            </a:r>
          </a:p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 dirty="0"/>
              <a:t>Purchasing organization’s use CDP data to </a:t>
            </a:r>
            <a:r>
              <a:rPr lang="en-US" b="1" dirty="0"/>
              <a:t>benchmark suppliers </a:t>
            </a:r>
            <a:r>
              <a:rPr lang="en-US" dirty="0"/>
              <a:t>year-on-year and assess a company’s performance against their peers. </a:t>
            </a:r>
          </a:p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 dirty="0"/>
              <a:t>Some purchasers, such as </a:t>
            </a:r>
            <a:r>
              <a:rPr lang="en-US" dirty="0" err="1"/>
              <a:t>L’Or</a:t>
            </a:r>
            <a:r>
              <a:rPr lang="en-GB" dirty="0"/>
              <a:t>é</a:t>
            </a:r>
            <a:r>
              <a:rPr lang="en-US" dirty="0"/>
              <a:t>al and Diageo use CDP data as part of </a:t>
            </a:r>
            <a:r>
              <a:rPr lang="en-US" b="1" dirty="0"/>
              <a:t>supplier evaluations and performance reviews</a:t>
            </a:r>
            <a:r>
              <a:rPr lang="en-US" dirty="0"/>
              <a:t>. 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E70D7569-BDEE-48E5-B2DC-AB869A58851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8713175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25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2969C8CA-18A7-4254-A279-3B67E8D96C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67" cy="421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950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26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FDA22754-4030-454A-8C93-2BD919E8D8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68" cy="421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917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27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8B2873B-2BF9-462D-BDAD-11CB9D7015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68" cy="421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607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28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8DC8E0E-96FA-4568-9E91-CE78F8709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68" cy="421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8492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29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FBE2ECE-7D6F-4EE4-B4E8-9E977DCEE1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71" cy="42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42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3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46395" y="480728"/>
            <a:ext cx="5772569" cy="1317625"/>
          </a:xfrm>
        </p:spPr>
        <p:txBody>
          <a:bodyPr/>
          <a:lstStyle/>
          <a:p>
            <a:r>
              <a:rPr lang="en-US"/>
              <a:t>ABOUT CDP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r"/>
            <a:r>
              <a:rPr lang="en-US" sz="1400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5941848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30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46395" y="480728"/>
            <a:ext cx="7472120" cy="1317625"/>
          </a:xfrm>
        </p:spPr>
        <p:txBody>
          <a:bodyPr/>
          <a:lstStyle/>
          <a:p>
            <a:r>
              <a:rPr lang="en-US"/>
              <a:t>REACH DECISION MAKERS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6EEB0C3-C4B4-4466-BA41-66978A643FF4}"/>
              </a:ext>
            </a:extLst>
          </p:cNvPr>
          <p:cNvSpPr txBox="1">
            <a:spLocks/>
          </p:cNvSpPr>
          <p:nvPr/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18437185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98992" y="6341051"/>
            <a:ext cx="397792" cy="360129"/>
          </a:xfrm>
        </p:spPr>
        <p:txBody>
          <a:bodyPr/>
          <a:lstStyle/>
          <a:p>
            <a:fld id="{CA7E3AA6-5088-D944-AC75-93D07D6D345B}" type="slidenum">
              <a:rPr lang="en-US" smtClean="0"/>
              <a:t>31</a:t>
            </a:fld>
            <a:endParaRPr lang="en-US"/>
          </a:p>
        </p:txBody>
      </p:sp>
      <p:sp>
        <p:nvSpPr>
          <p:cNvPr id="11" name="Title 7">
            <a:extLst>
              <a:ext uri="{FF2B5EF4-FFF2-40B4-BE49-F238E27FC236}">
                <a16:creationId xmlns:a16="http://schemas.microsoft.com/office/drawing/2014/main" id="{AA5CF2C2-E89C-4153-A84E-D1BFF740A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109" y="396390"/>
            <a:ext cx="9333850" cy="445152"/>
          </a:xfrm>
        </p:spPr>
        <p:txBody>
          <a:bodyPr/>
          <a:lstStyle/>
          <a:p>
            <a:r>
              <a:rPr lang="en-GB"/>
              <a:t>WHO USES CDP DATA?</a:t>
            </a:r>
            <a:endParaRPr lang="en-US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257FA2E-E519-4EF5-8E0B-A8DDB64719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61B7FE3-FBA3-4771-872D-15348614B7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079" y="505197"/>
            <a:ext cx="9389408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3029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/>
          <p:cNvSpPr>
            <a:spLocks noGrp="1"/>
          </p:cNvSpPr>
          <p:nvPr>
            <p:ph type="title"/>
          </p:nvPr>
        </p:nvSpPr>
        <p:spPr>
          <a:xfrm>
            <a:off x="537109" y="528365"/>
            <a:ext cx="9333850" cy="445152"/>
          </a:xfrm>
        </p:spPr>
        <p:txBody>
          <a:bodyPr/>
          <a:lstStyle/>
          <a:p>
            <a:r>
              <a:rPr lang="en-GB"/>
              <a:t>POWERED BY CDP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32</a:t>
            </a:fld>
            <a:endParaRPr lang="en-US"/>
          </a:p>
        </p:txBody>
      </p:sp>
      <p:sp>
        <p:nvSpPr>
          <p:cNvPr id="9" name="Content Placeholder 28"/>
          <p:cNvSpPr>
            <a:spLocks noGrp="1"/>
          </p:cNvSpPr>
          <p:nvPr>
            <p:ph idx="15"/>
          </p:nvPr>
        </p:nvSpPr>
        <p:spPr>
          <a:xfrm>
            <a:off x="498442" y="1470581"/>
            <a:ext cx="9692269" cy="3589985"/>
          </a:xfrm>
        </p:spPr>
        <p:txBody>
          <a:bodyPr/>
          <a:lstStyle/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 sz="2000"/>
              <a:t>Governments use CDP data to make better long-term decisions, and partner with CDP to boost corporate and city reporting. </a:t>
            </a:r>
          </a:p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 sz="2000"/>
              <a:t>Through coalitions and partnerships, such as RE100, the Science Based Targets initiative, Assessing the low-Carbon Transition and Carbon Pricing Corridors, CDP powers corporate action demanded by investors and customers. </a:t>
            </a:r>
          </a:p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 sz="2000" err="1"/>
              <a:t>Climetrics</a:t>
            </a:r>
            <a:r>
              <a:rPr lang="en-US" sz="2000"/>
              <a:t>, powered by CDP data, is the world’s first and only independent climate impact rating for investment funds. </a:t>
            </a:r>
          </a:p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GB" sz="2000"/>
              <a:t>The New York Declaration on Forests progress assessments, supported by CDP data, tracks companies work to decouple deforestation from their supply chains by 2020. </a:t>
            </a:r>
            <a:endParaRPr lang="en-US" sz="200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BDDB049B-C303-4CAA-9F92-DA4582C357B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32535609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33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B4493B5C-F39D-46EE-94B8-F04BA8144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71" cy="42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992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34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CE1A44-60A7-4AAF-B132-54CA348386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71" cy="42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7358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35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2E335901-3D6C-4A31-9175-BCA09F263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71" cy="42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021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36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13E8E2B5-8C4D-4B30-98AD-7239239181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71" cy="42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091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87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37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46395" y="480728"/>
            <a:ext cx="9550360" cy="1317625"/>
          </a:xfrm>
        </p:spPr>
        <p:txBody>
          <a:bodyPr/>
          <a:lstStyle/>
          <a:p>
            <a:r>
              <a:rPr lang="en-US"/>
              <a:t>BOOST COMPETITIVE ADVANTAGE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2F02DF0A-CFA0-4044-92FA-842AED60627D}"/>
              </a:ext>
            </a:extLst>
          </p:cNvPr>
          <p:cNvSpPr txBox="1">
            <a:spLocks/>
          </p:cNvSpPr>
          <p:nvPr/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36069058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BACBD621-F38D-4551-A123-0ADD754E9A81}"/>
              </a:ext>
            </a:extLst>
          </p:cNvPr>
          <p:cNvSpPr/>
          <p:nvPr/>
        </p:nvSpPr>
        <p:spPr>
          <a:xfrm>
            <a:off x="6253436" y="3353477"/>
            <a:ext cx="5219700" cy="2811337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3E8B7D8-0A00-48DA-98EF-D034E68D5773}"/>
              </a:ext>
            </a:extLst>
          </p:cNvPr>
          <p:cNvSpPr/>
          <p:nvPr/>
        </p:nvSpPr>
        <p:spPr>
          <a:xfrm>
            <a:off x="685800" y="3330374"/>
            <a:ext cx="5219700" cy="2811337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2A88B14-CD78-4999-B1C0-D07706D7F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2901" y="3642876"/>
            <a:ext cx="4554379" cy="2498835"/>
          </a:xfrm>
          <a:noFill/>
          <a:ln>
            <a:noFill/>
          </a:ln>
        </p:spPr>
        <p:txBody>
          <a:bodyPr anchor="ctr"/>
          <a:lstStyle/>
          <a:p>
            <a:pPr algn="ctr" fontAlgn="base">
              <a:lnSpc>
                <a:spcPct val="120000"/>
              </a:lnSpc>
              <a:buClr>
                <a:schemeClr val="accent2"/>
              </a:buClr>
            </a:pPr>
            <a:r>
              <a:rPr lang="en-US" sz="3000" b="1" spc="25">
                <a:solidFill>
                  <a:schemeClr val="accent2"/>
                </a:solidFill>
                <a:ea typeface="Times New Roman" panose="02020603050405020304" pitchFamily="18" charset="0"/>
                <a:cs typeface="Wingdings 3" panose="05040102010807070707" pitchFamily="18" charset="2"/>
              </a:rPr>
              <a:t>Nearly half </a:t>
            </a:r>
            <a:r>
              <a:rPr lang="en-US" sz="3000" b="1" spc="25">
                <a:solidFill>
                  <a:schemeClr val="tx1"/>
                </a:solidFill>
                <a:ea typeface="Times New Roman" panose="02020603050405020304" pitchFamily="18" charset="0"/>
                <a:cs typeface="Wingdings 3" panose="05040102010807070707" pitchFamily="18" charset="2"/>
              </a:rPr>
              <a:t>say reporting to CDP helps their organization to be more competitive</a:t>
            </a:r>
            <a:endParaRPr lang="en-US" sz="1600"/>
          </a:p>
          <a:p>
            <a:endParaRPr lang="en-US" sz="1600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38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C6E942-B545-4CA0-A7FA-4F87F99875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332" y="329336"/>
            <a:ext cx="2811336" cy="28113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B6DD51-5209-43C9-8FEE-333A09D236CE}"/>
              </a:ext>
            </a:extLst>
          </p:cNvPr>
          <p:cNvSpPr txBox="1"/>
          <p:nvPr/>
        </p:nvSpPr>
        <p:spPr>
          <a:xfrm>
            <a:off x="685800" y="6552476"/>
            <a:ext cx="3869970" cy="27699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GB" sz="1200"/>
              <a:t>Based on an October 2018 survey of 430 respondents</a:t>
            </a: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6053152B-2C10-44AD-AD29-83BEF910BE60}"/>
              </a:ext>
            </a:extLst>
          </p:cNvPr>
          <p:cNvSpPr txBox="1">
            <a:spLocks/>
          </p:cNvSpPr>
          <p:nvPr/>
        </p:nvSpPr>
        <p:spPr>
          <a:xfrm>
            <a:off x="944720" y="3577728"/>
            <a:ext cx="4719480" cy="296118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1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buClr>
                <a:schemeClr val="accent2"/>
              </a:buClr>
            </a:pPr>
            <a:r>
              <a:rPr lang="en-US" sz="3000" b="1" spc="25">
                <a:solidFill>
                  <a:schemeClr val="accent2"/>
                </a:solidFill>
                <a:ea typeface="Times New Roman" panose="02020603050405020304" pitchFamily="18" charset="0"/>
                <a:cs typeface="Wingdings 3" panose="05040102010807070707" pitchFamily="18" charset="2"/>
              </a:rPr>
              <a:t>70% </a:t>
            </a:r>
            <a:r>
              <a:rPr lang="en-US" sz="3000" b="1" spc="25">
                <a:solidFill>
                  <a:schemeClr val="tx1"/>
                </a:solidFill>
                <a:ea typeface="Times New Roman" panose="02020603050405020304" pitchFamily="18" charset="0"/>
                <a:cs typeface="Wingdings 3" panose="05040102010807070707" pitchFamily="18" charset="2"/>
              </a:rPr>
              <a:t>of responding companies say reporting to CDP improves their reputation</a:t>
            </a:r>
          </a:p>
          <a:p>
            <a:r>
              <a:rPr lang="en-US" sz="1600"/>
              <a:t> </a:t>
            </a:r>
          </a:p>
          <a:p>
            <a:endParaRPr lang="en-US" sz="160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73D5640C-CEAD-4DF2-9C1E-E1F563D94AB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6790239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0">
            <a:extLst>
              <a:ext uri="{FF2B5EF4-FFF2-40B4-BE49-F238E27FC236}">
                <a16:creationId xmlns:a16="http://schemas.microsoft.com/office/drawing/2014/main" id="{75967BA5-245A-4DC0-86A6-1FF850C4B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109" y="973517"/>
            <a:ext cx="8463053" cy="43455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200" b="1">
                <a:solidFill>
                  <a:schemeClr val="tx1"/>
                </a:solidFill>
              </a:rPr>
              <a:t>CDP’s annual A List names the world’s companies leading on environmental performance </a:t>
            </a:r>
          </a:p>
        </p:txBody>
      </p:sp>
      <p:sp>
        <p:nvSpPr>
          <p:cNvPr id="18" name="Title 7">
            <a:extLst>
              <a:ext uri="{FF2B5EF4-FFF2-40B4-BE49-F238E27FC236}">
                <a16:creationId xmlns:a16="http://schemas.microsoft.com/office/drawing/2014/main" id="{6EFC16BD-21CF-48DE-9CC7-E74A5C1A8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109" y="528365"/>
            <a:ext cx="9333850" cy="445152"/>
          </a:xfrm>
        </p:spPr>
        <p:txBody>
          <a:bodyPr/>
          <a:lstStyle/>
          <a:p>
            <a:r>
              <a:rPr lang="en-GB"/>
              <a:t>THE A LIST</a:t>
            </a:r>
            <a:endParaRPr lang="en-US"/>
          </a:p>
        </p:txBody>
      </p:sp>
      <p:sp>
        <p:nvSpPr>
          <p:cNvPr id="20" name="Slide Number Placeholder 6">
            <a:extLst>
              <a:ext uri="{FF2B5EF4-FFF2-40B4-BE49-F238E27FC236}">
                <a16:creationId xmlns:a16="http://schemas.microsoft.com/office/drawing/2014/main" id="{C72062B1-CC67-4405-B023-725E669FFDC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98992" y="6341051"/>
            <a:ext cx="397792" cy="360129"/>
          </a:xfrm>
        </p:spPr>
        <p:txBody>
          <a:bodyPr/>
          <a:lstStyle/>
          <a:p>
            <a:fld id="{CA7E3AA6-5088-D944-AC75-93D07D6D345B}" type="slidenum">
              <a:rPr lang="en-US" smtClean="0"/>
              <a:t>39</a:t>
            </a:fld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8EAF3AA-2AA0-4D01-B808-F0F803D2A6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635" y="2033451"/>
            <a:ext cx="4132399" cy="4132399"/>
          </a:xfrm>
          <a:prstGeom prst="rect">
            <a:avLst/>
          </a:prstGeom>
        </p:spPr>
      </p:pic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F5D689B6-F7E2-431A-A184-B810DEF3B13A}"/>
              </a:ext>
            </a:extLst>
          </p:cNvPr>
          <p:cNvSpPr txBox="1">
            <a:spLocks/>
          </p:cNvSpPr>
          <p:nvPr/>
        </p:nvSpPr>
        <p:spPr>
          <a:xfrm>
            <a:off x="5938463" y="1982740"/>
            <a:ext cx="5181902" cy="3986510"/>
          </a:xfrm>
          <a:prstGeom prst="rect">
            <a:avLst/>
          </a:prstGeom>
        </p:spPr>
        <p:txBody>
          <a:bodyPr lIns="0" tIns="0" rIns="0" bIns="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buClr>
                <a:schemeClr val="accent2"/>
              </a:buClr>
            </a:pPr>
            <a:r>
              <a:rPr lang="en-US" sz="7000" spc="25">
                <a:solidFill>
                  <a:schemeClr val="accent2"/>
                </a:solidFill>
                <a:ea typeface="Times New Roman" panose="02020603050405020304" pitchFamily="18" charset="0"/>
                <a:cs typeface="Wingdings 3" panose="05040102010807070707" pitchFamily="18" charset="2"/>
              </a:rPr>
              <a:t>5.5%</a:t>
            </a:r>
          </a:p>
          <a:p>
            <a:pPr algn="ctr" fontAlgn="base">
              <a:lnSpc>
                <a:spcPct val="120000"/>
              </a:lnSpc>
              <a:buClr>
                <a:schemeClr val="accent2"/>
              </a:buClr>
            </a:pPr>
            <a:r>
              <a:rPr lang="en-US" sz="2500" spc="25">
                <a:ea typeface="+mj-lt"/>
                <a:cs typeface="+mj-lt"/>
              </a:rPr>
              <a:t>From 19/12/2011 to 25/01/2019, the </a:t>
            </a:r>
            <a:r>
              <a:rPr lang="en-US" sz="2500" spc="25" err="1">
                <a:ea typeface="+mj-lt"/>
                <a:cs typeface="+mj-lt"/>
              </a:rPr>
              <a:t>Stoxx</a:t>
            </a:r>
            <a:r>
              <a:rPr lang="en-US" sz="2500" spc="25">
                <a:ea typeface="+mj-lt"/>
                <a:cs typeface="+mj-lt"/>
              </a:rPr>
              <a:t>® Global Climate Change Leaders index outperformed the </a:t>
            </a:r>
            <a:r>
              <a:rPr lang="en-US" sz="2500" spc="25" err="1">
                <a:ea typeface="+mj-lt"/>
                <a:cs typeface="+mj-lt"/>
              </a:rPr>
              <a:t>Stoxx</a:t>
            </a:r>
            <a:r>
              <a:rPr lang="en-US" sz="2500" spc="25">
                <a:ea typeface="+mj-lt"/>
                <a:cs typeface="+mj-lt"/>
              </a:rPr>
              <a:t>® Global 1800 index by 5.5% per annum. </a:t>
            </a:r>
          </a:p>
          <a:p>
            <a:pPr>
              <a:buClr>
                <a:schemeClr val="accent2"/>
              </a:buClr>
            </a:pPr>
            <a:endParaRPr lang="en-US" sz="1600">
              <a:ea typeface="+mj-lt"/>
              <a:cs typeface="+mj-lt"/>
            </a:endParaRPr>
          </a:p>
          <a:p>
            <a:pPr>
              <a:buClr>
                <a:schemeClr val="accent2"/>
              </a:buClr>
            </a:pPr>
            <a:endParaRPr lang="en-US" sz="160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F629098A-8C0E-4210-B5C5-1EA61D5D739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1271869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3"/>
          <p:cNvSpPr>
            <a:spLocks noGrp="1"/>
          </p:cNvSpPr>
          <p:nvPr>
            <p:ph idx="1"/>
          </p:nvPr>
        </p:nvSpPr>
        <p:spPr>
          <a:xfrm>
            <a:off x="2137907" y="1716973"/>
            <a:ext cx="9280062" cy="517752"/>
          </a:xfrm>
        </p:spPr>
        <p:txBody>
          <a:bodyPr/>
          <a:lstStyle/>
          <a:p>
            <a:pPr>
              <a:lnSpc>
                <a:spcPct val="120000"/>
              </a:lnSpc>
              <a:tabLst>
                <a:tab pos="87313" algn="l"/>
              </a:tabLst>
            </a:pPr>
            <a:r>
              <a:rPr lang="en-GB" sz="2000">
                <a:solidFill>
                  <a:schemeClr val="tx1"/>
                </a:solidFill>
              </a:rPr>
              <a:t>CDP is a global environmental impact non-profit working to secure a thriving economy that works for people and planet.</a:t>
            </a:r>
          </a:p>
          <a:p>
            <a:r>
              <a:rPr lang="en-US" sz="1600"/>
              <a:t> </a:t>
            </a:r>
          </a:p>
          <a:p>
            <a:endParaRPr lang="en-US" sz="16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4</a:t>
            </a:fld>
            <a:endParaRPr lang="en-US"/>
          </a:p>
        </p:txBody>
      </p:sp>
      <p:sp>
        <p:nvSpPr>
          <p:cNvPr id="6" name="Title 6"/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b="1"/>
              <a:t>ABOUT CDP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464" y="2770172"/>
            <a:ext cx="774884" cy="7748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94" y="3863261"/>
            <a:ext cx="802354" cy="802354"/>
          </a:xfrm>
          <a:prstGeom prst="rect">
            <a:avLst/>
          </a:prstGeom>
        </p:spPr>
      </p:pic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1239054" y="1632735"/>
            <a:ext cx="747294" cy="730022"/>
          </a:xfrm>
          <a:custGeom>
            <a:avLst/>
            <a:gdLst>
              <a:gd name="T0" fmla="*/ 674 w 2042"/>
              <a:gd name="T1" fmla="*/ 903 h 2042"/>
              <a:gd name="T2" fmla="*/ 634 w 2042"/>
              <a:gd name="T3" fmla="*/ 876 h 2042"/>
              <a:gd name="T4" fmla="*/ 954 w 2042"/>
              <a:gd name="T5" fmla="*/ 1627 h 2042"/>
              <a:gd name="T6" fmla="*/ 951 w 2042"/>
              <a:gd name="T7" fmla="*/ 1629 h 2042"/>
              <a:gd name="T8" fmla="*/ 2042 w 2042"/>
              <a:gd name="T9" fmla="*/ 1021 h 2042"/>
              <a:gd name="T10" fmla="*/ 0 w 2042"/>
              <a:gd name="T11" fmla="*/ 1021 h 2042"/>
              <a:gd name="T12" fmla="*/ 2042 w 2042"/>
              <a:gd name="T13" fmla="*/ 1021 h 2042"/>
              <a:gd name="T14" fmla="*/ 1506 w 2042"/>
              <a:gd name="T15" fmla="*/ 779 h 2042"/>
              <a:gd name="T16" fmla="*/ 1654 w 2042"/>
              <a:gd name="T17" fmla="*/ 709 h 2042"/>
              <a:gd name="T18" fmla="*/ 1807 w 2042"/>
              <a:gd name="T19" fmla="*/ 737 h 2042"/>
              <a:gd name="T20" fmla="*/ 1783 w 2042"/>
              <a:gd name="T21" fmla="*/ 668 h 2042"/>
              <a:gd name="T22" fmla="*/ 1643 w 2042"/>
              <a:gd name="T23" fmla="*/ 625 h 2042"/>
              <a:gd name="T24" fmla="*/ 1531 w 2042"/>
              <a:gd name="T25" fmla="*/ 643 h 2042"/>
              <a:gd name="T26" fmla="*/ 1577 w 2042"/>
              <a:gd name="T27" fmla="*/ 571 h 2042"/>
              <a:gd name="T28" fmla="*/ 1504 w 2042"/>
              <a:gd name="T29" fmla="*/ 524 h 2042"/>
              <a:gd name="T30" fmla="*/ 1603 w 2042"/>
              <a:gd name="T31" fmla="*/ 428 h 2042"/>
              <a:gd name="T32" fmla="*/ 1446 w 2042"/>
              <a:gd name="T33" fmla="*/ 296 h 2042"/>
              <a:gd name="T34" fmla="*/ 1253 w 2042"/>
              <a:gd name="T35" fmla="*/ 367 h 2042"/>
              <a:gd name="T36" fmla="*/ 1170 w 2042"/>
              <a:gd name="T37" fmla="*/ 318 h 2042"/>
              <a:gd name="T38" fmla="*/ 1048 w 2042"/>
              <a:gd name="T39" fmla="*/ 242 h 2042"/>
              <a:gd name="T40" fmla="*/ 964 w 2042"/>
              <a:gd name="T41" fmla="*/ 275 h 2042"/>
              <a:gd name="T42" fmla="*/ 1040 w 2042"/>
              <a:gd name="T43" fmla="*/ 355 h 2042"/>
              <a:gd name="T44" fmla="*/ 957 w 2042"/>
              <a:gd name="T45" fmla="*/ 355 h 2042"/>
              <a:gd name="T46" fmla="*/ 930 w 2042"/>
              <a:gd name="T47" fmla="*/ 202 h 2042"/>
              <a:gd name="T48" fmla="*/ 683 w 2042"/>
              <a:gd name="T49" fmla="*/ 251 h 2042"/>
              <a:gd name="T50" fmla="*/ 686 w 2042"/>
              <a:gd name="T51" fmla="*/ 287 h 2042"/>
              <a:gd name="T52" fmla="*/ 691 w 2042"/>
              <a:gd name="T53" fmla="*/ 326 h 2042"/>
              <a:gd name="T54" fmla="*/ 589 w 2042"/>
              <a:gd name="T55" fmla="*/ 300 h 2042"/>
              <a:gd name="T56" fmla="*/ 597 w 2042"/>
              <a:gd name="T57" fmla="*/ 326 h 2042"/>
              <a:gd name="T58" fmla="*/ 731 w 2042"/>
              <a:gd name="T59" fmla="*/ 347 h 2042"/>
              <a:gd name="T60" fmla="*/ 771 w 2042"/>
              <a:gd name="T61" fmla="*/ 389 h 2042"/>
              <a:gd name="T62" fmla="*/ 922 w 2042"/>
              <a:gd name="T63" fmla="*/ 404 h 2042"/>
              <a:gd name="T64" fmla="*/ 1061 w 2042"/>
              <a:gd name="T65" fmla="*/ 522 h 2042"/>
              <a:gd name="T66" fmla="*/ 944 w 2042"/>
              <a:gd name="T67" fmla="*/ 540 h 2042"/>
              <a:gd name="T68" fmla="*/ 859 w 2042"/>
              <a:gd name="T69" fmla="*/ 606 h 2042"/>
              <a:gd name="T70" fmla="*/ 758 w 2042"/>
              <a:gd name="T71" fmla="*/ 702 h 2042"/>
              <a:gd name="T72" fmla="*/ 759 w 2042"/>
              <a:gd name="T73" fmla="*/ 700 h 2042"/>
              <a:gd name="T74" fmla="*/ 705 w 2042"/>
              <a:gd name="T75" fmla="*/ 788 h 2042"/>
              <a:gd name="T76" fmla="*/ 609 w 2042"/>
              <a:gd name="T77" fmla="*/ 769 h 2042"/>
              <a:gd name="T78" fmla="*/ 503 w 2042"/>
              <a:gd name="T79" fmla="*/ 922 h 2042"/>
              <a:gd name="T80" fmla="*/ 570 w 2042"/>
              <a:gd name="T81" fmla="*/ 955 h 2042"/>
              <a:gd name="T82" fmla="*/ 623 w 2042"/>
              <a:gd name="T83" fmla="*/ 1028 h 2042"/>
              <a:gd name="T84" fmla="*/ 862 w 2042"/>
              <a:gd name="T85" fmla="*/ 1040 h 2042"/>
              <a:gd name="T86" fmla="*/ 1061 w 2042"/>
              <a:gd name="T87" fmla="*/ 1170 h 2042"/>
              <a:gd name="T88" fmla="*/ 1145 w 2042"/>
              <a:gd name="T89" fmla="*/ 1332 h 2042"/>
              <a:gd name="T90" fmla="*/ 1114 w 2042"/>
              <a:gd name="T91" fmla="*/ 1439 h 2042"/>
              <a:gd name="T92" fmla="*/ 1044 w 2042"/>
              <a:gd name="T93" fmla="*/ 1530 h 2042"/>
              <a:gd name="T94" fmla="*/ 951 w 2042"/>
              <a:gd name="T95" fmla="*/ 1628 h 2042"/>
              <a:gd name="T96" fmla="*/ 945 w 2042"/>
              <a:gd name="T97" fmla="*/ 1627 h 2042"/>
              <a:gd name="T98" fmla="*/ 931 w 2042"/>
              <a:gd name="T99" fmla="*/ 1780 h 2042"/>
              <a:gd name="T100" fmla="*/ 787 w 2042"/>
              <a:gd name="T101" fmla="*/ 1524 h 2042"/>
              <a:gd name="T102" fmla="*/ 645 w 2042"/>
              <a:gd name="T103" fmla="*/ 1204 h 2042"/>
              <a:gd name="T104" fmla="*/ 628 w 2042"/>
              <a:gd name="T105" fmla="*/ 1048 h 2042"/>
              <a:gd name="T106" fmla="*/ 540 w 2042"/>
              <a:gd name="T107" fmla="*/ 978 h 2042"/>
              <a:gd name="T108" fmla="*/ 361 w 2042"/>
              <a:gd name="T109" fmla="*/ 857 h 2042"/>
              <a:gd name="T110" fmla="*/ 300 w 2042"/>
              <a:gd name="T111" fmla="*/ 783 h 2042"/>
              <a:gd name="T112" fmla="*/ 180 w 2042"/>
              <a:gd name="T113" fmla="*/ 1021 h 2042"/>
              <a:gd name="T114" fmla="*/ 1762 w 2042"/>
              <a:gd name="T115" fmla="*/ 1417 h 2042"/>
              <a:gd name="T116" fmla="*/ 1711 w 2042"/>
              <a:gd name="T117" fmla="*/ 1152 h 2042"/>
              <a:gd name="T118" fmla="*/ 1442 w 2042"/>
              <a:gd name="T119" fmla="*/ 1048 h 2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42" h="2042">
                <a:moveTo>
                  <a:pt x="718" y="874"/>
                </a:moveTo>
                <a:cubicBezTo>
                  <a:pt x="720" y="897"/>
                  <a:pt x="690" y="902"/>
                  <a:pt x="674" y="903"/>
                </a:cubicBezTo>
                <a:cubicBezTo>
                  <a:pt x="645" y="905"/>
                  <a:pt x="643" y="900"/>
                  <a:pt x="637" y="876"/>
                </a:cubicBezTo>
                <a:cubicBezTo>
                  <a:pt x="634" y="876"/>
                  <a:pt x="634" y="876"/>
                  <a:pt x="634" y="876"/>
                </a:cubicBezTo>
                <a:cubicBezTo>
                  <a:pt x="648" y="865"/>
                  <a:pt x="702" y="868"/>
                  <a:pt x="718" y="874"/>
                </a:cubicBezTo>
                <a:close/>
                <a:moveTo>
                  <a:pt x="954" y="1627"/>
                </a:moveTo>
                <a:cubicBezTo>
                  <a:pt x="953" y="1627"/>
                  <a:pt x="952" y="1628"/>
                  <a:pt x="951" y="1628"/>
                </a:cubicBezTo>
                <a:cubicBezTo>
                  <a:pt x="952" y="1628"/>
                  <a:pt x="952" y="1629"/>
                  <a:pt x="951" y="1629"/>
                </a:cubicBezTo>
                <a:cubicBezTo>
                  <a:pt x="952" y="1629"/>
                  <a:pt x="953" y="1627"/>
                  <a:pt x="954" y="1627"/>
                </a:cubicBezTo>
                <a:close/>
                <a:moveTo>
                  <a:pt x="2042" y="1021"/>
                </a:moveTo>
                <a:cubicBezTo>
                  <a:pt x="2042" y="1584"/>
                  <a:pt x="1585" y="2042"/>
                  <a:pt x="1021" y="2042"/>
                </a:cubicBezTo>
                <a:cubicBezTo>
                  <a:pt x="457" y="2042"/>
                  <a:pt x="0" y="1584"/>
                  <a:pt x="0" y="1021"/>
                </a:cubicBezTo>
                <a:cubicBezTo>
                  <a:pt x="0" y="457"/>
                  <a:pt x="457" y="0"/>
                  <a:pt x="1021" y="0"/>
                </a:cubicBezTo>
                <a:cubicBezTo>
                  <a:pt x="1585" y="0"/>
                  <a:pt x="2042" y="457"/>
                  <a:pt x="2042" y="1021"/>
                </a:cubicBezTo>
                <a:close/>
                <a:moveTo>
                  <a:pt x="1405" y="926"/>
                </a:moveTo>
                <a:cubicBezTo>
                  <a:pt x="1415" y="868"/>
                  <a:pt x="1476" y="827"/>
                  <a:pt x="1506" y="779"/>
                </a:cubicBezTo>
                <a:cubicBezTo>
                  <a:pt x="1523" y="752"/>
                  <a:pt x="1532" y="743"/>
                  <a:pt x="1563" y="740"/>
                </a:cubicBezTo>
                <a:cubicBezTo>
                  <a:pt x="1598" y="737"/>
                  <a:pt x="1623" y="726"/>
                  <a:pt x="1654" y="709"/>
                </a:cubicBezTo>
                <a:cubicBezTo>
                  <a:pt x="1681" y="695"/>
                  <a:pt x="1696" y="689"/>
                  <a:pt x="1717" y="713"/>
                </a:cubicBezTo>
                <a:cubicBezTo>
                  <a:pt x="1747" y="748"/>
                  <a:pt x="1762" y="750"/>
                  <a:pt x="1807" y="737"/>
                </a:cubicBezTo>
                <a:cubicBezTo>
                  <a:pt x="1808" y="737"/>
                  <a:pt x="1810" y="736"/>
                  <a:pt x="1811" y="736"/>
                </a:cubicBezTo>
                <a:cubicBezTo>
                  <a:pt x="1803" y="713"/>
                  <a:pt x="1794" y="690"/>
                  <a:pt x="1783" y="668"/>
                </a:cubicBezTo>
                <a:cubicBezTo>
                  <a:pt x="1766" y="660"/>
                  <a:pt x="1750" y="651"/>
                  <a:pt x="1735" y="635"/>
                </a:cubicBezTo>
                <a:cubicBezTo>
                  <a:pt x="1713" y="614"/>
                  <a:pt x="1669" y="603"/>
                  <a:pt x="1643" y="625"/>
                </a:cubicBezTo>
                <a:cubicBezTo>
                  <a:pt x="1622" y="643"/>
                  <a:pt x="1641" y="668"/>
                  <a:pt x="1610" y="683"/>
                </a:cubicBezTo>
                <a:cubicBezTo>
                  <a:pt x="1577" y="700"/>
                  <a:pt x="1472" y="695"/>
                  <a:pt x="1531" y="643"/>
                </a:cubicBezTo>
                <a:cubicBezTo>
                  <a:pt x="1548" y="627"/>
                  <a:pt x="1592" y="630"/>
                  <a:pt x="1602" y="614"/>
                </a:cubicBezTo>
                <a:cubicBezTo>
                  <a:pt x="1616" y="590"/>
                  <a:pt x="1583" y="588"/>
                  <a:pt x="1577" y="571"/>
                </a:cubicBezTo>
                <a:cubicBezTo>
                  <a:pt x="1572" y="558"/>
                  <a:pt x="1588" y="546"/>
                  <a:pt x="1585" y="535"/>
                </a:cubicBezTo>
                <a:cubicBezTo>
                  <a:pt x="1575" y="500"/>
                  <a:pt x="1524" y="550"/>
                  <a:pt x="1504" y="524"/>
                </a:cubicBezTo>
                <a:cubicBezTo>
                  <a:pt x="1485" y="501"/>
                  <a:pt x="1515" y="461"/>
                  <a:pt x="1535" y="450"/>
                </a:cubicBezTo>
                <a:cubicBezTo>
                  <a:pt x="1556" y="438"/>
                  <a:pt x="1585" y="442"/>
                  <a:pt x="1603" y="428"/>
                </a:cubicBezTo>
                <a:cubicBezTo>
                  <a:pt x="1606" y="426"/>
                  <a:pt x="1607" y="423"/>
                  <a:pt x="1609" y="420"/>
                </a:cubicBezTo>
                <a:cubicBezTo>
                  <a:pt x="1560" y="372"/>
                  <a:pt x="1505" y="331"/>
                  <a:pt x="1446" y="296"/>
                </a:cubicBezTo>
                <a:cubicBezTo>
                  <a:pt x="1420" y="327"/>
                  <a:pt x="1363" y="334"/>
                  <a:pt x="1327" y="340"/>
                </a:cubicBezTo>
                <a:cubicBezTo>
                  <a:pt x="1300" y="344"/>
                  <a:pt x="1276" y="349"/>
                  <a:pt x="1253" y="367"/>
                </a:cubicBezTo>
                <a:cubicBezTo>
                  <a:pt x="1235" y="382"/>
                  <a:pt x="1217" y="411"/>
                  <a:pt x="1193" y="416"/>
                </a:cubicBezTo>
                <a:cubicBezTo>
                  <a:pt x="1128" y="431"/>
                  <a:pt x="1162" y="344"/>
                  <a:pt x="1170" y="318"/>
                </a:cubicBezTo>
                <a:cubicBezTo>
                  <a:pt x="1184" y="264"/>
                  <a:pt x="1144" y="252"/>
                  <a:pt x="1100" y="255"/>
                </a:cubicBezTo>
                <a:cubicBezTo>
                  <a:pt x="1078" y="257"/>
                  <a:pt x="1067" y="255"/>
                  <a:pt x="1048" y="242"/>
                </a:cubicBezTo>
                <a:cubicBezTo>
                  <a:pt x="1032" y="231"/>
                  <a:pt x="1018" y="215"/>
                  <a:pt x="997" y="224"/>
                </a:cubicBezTo>
                <a:cubicBezTo>
                  <a:pt x="983" y="230"/>
                  <a:pt x="963" y="259"/>
                  <a:pt x="964" y="275"/>
                </a:cubicBezTo>
                <a:cubicBezTo>
                  <a:pt x="966" y="295"/>
                  <a:pt x="981" y="292"/>
                  <a:pt x="997" y="299"/>
                </a:cubicBezTo>
                <a:cubicBezTo>
                  <a:pt x="1021" y="309"/>
                  <a:pt x="1040" y="327"/>
                  <a:pt x="1040" y="355"/>
                </a:cubicBezTo>
                <a:cubicBezTo>
                  <a:pt x="1040" y="376"/>
                  <a:pt x="1025" y="406"/>
                  <a:pt x="1001" y="405"/>
                </a:cubicBezTo>
                <a:cubicBezTo>
                  <a:pt x="977" y="404"/>
                  <a:pt x="965" y="374"/>
                  <a:pt x="957" y="355"/>
                </a:cubicBezTo>
                <a:cubicBezTo>
                  <a:pt x="943" y="325"/>
                  <a:pt x="933" y="326"/>
                  <a:pt x="907" y="307"/>
                </a:cubicBezTo>
                <a:cubicBezTo>
                  <a:pt x="855" y="269"/>
                  <a:pt x="939" y="243"/>
                  <a:pt x="930" y="202"/>
                </a:cubicBezTo>
                <a:cubicBezTo>
                  <a:pt x="928" y="195"/>
                  <a:pt x="925" y="190"/>
                  <a:pt x="922" y="186"/>
                </a:cubicBezTo>
                <a:cubicBezTo>
                  <a:pt x="838" y="196"/>
                  <a:pt x="758" y="218"/>
                  <a:pt x="683" y="251"/>
                </a:cubicBezTo>
                <a:cubicBezTo>
                  <a:pt x="683" y="251"/>
                  <a:pt x="683" y="252"/>
                  <a:pt x="683" y="253"/>
                </a:cubicBezTo>
                <a:cubicBezTo>
                  <a:pt x="684" y="274"/>
                  <a:pt x="659" y="273"/>
                  <a:pt x="686" y="287"/>
                </a:cubicBezTo>
                <a:cubicBezTo>
                  <a:pt x="696" y="293"/>
                  <a:pt x="712" y="284"/>
                  <a:pt x="717" y="300"/>
                </a:cubicBezTo>
                <a:cubicBezTo>
                  <a:pt x="723" y="318"/>
                  <a:pt x="704" y="324"/>
                  <a:pt x="691" y="326"/>
                </a:cubicBezTo>
                <a:cubicBezTo>
                  <a:pt x="667" y="330"/>
                  <a:pt x="630" y="326"/>
                  <a:pt x="627" y="298"/>
                </a:cubicBezTo>
                <a:cubicBezTo>
                  <a:pt x="618" y="296"/>
                  <a:pt x="601" y="296"/>
                  <a:pt x="589" y="300"/>
                </a:cubicBezTo>
                <a:cubicBezTo>
                  <a:pt x="587" y="301"/>
                  <a:pt x="586" y="301"/>
                  <a:pt x="585" y="302"/>
                </a:cubicBezTo>
                <a:cubicBezTo>
                  <a:pt x="589" y="310"/>
                  <a:pt x="593" y="318"/>
                  <a:pt x="597" y="326"/>
                </a:cubicBezTo>
                <a:cubicBezTo>
                  <a:pt x="608" y="347"/>
                  <a:pt x="612" y="350"/>
                  <a:pt x="640" y="351"/>
                </a:cubicBezTo>
                <a:cubicBezTo>
                  <a:pt x="669" y="352"/>
                  <a:pt x="703" y="353"/>
                  <a:pt x="731" y="347"/>
                </a:cubicBezTo>
                <a:cubicBezTo>
                  <a:pt x="764" y="341"/>
                  <a:pt x="817" y="271"/>
                  <a:pt x="841" y="327"/>
                </a:cubicBezTo>
                <a:cubicBezTo>
                  <a:pt x="862" y="376"/>
                  <a:pt x="799" y="380"/>
                  <a:pt x="771" y="389"/>
                </a:cubicBezTo>
                <a:cubicBezTo>
                  <a:pt x="714" y="408"/>
                  <a:pt x="737" y="462"/>
                  <a:pt x="782" y="477"/>
                </a:cubicBezTo>
                <a:cubicBezTo>
                  <a:pt x="846" y="498"/>
                  <a:pt x="866" y="414"/>
                  <a:pt x="922" y="404"/>
                </a:cubicBezTo>
                <a:cubicBezTo>
                  <a:pt x="957" y="398"/>
                  <a:pt x="989" y="454"/>
                  <a:pt x="1015" y="472"/>
                </a:cubicBezTo>
                <a:cubicBezTo>
                  <a:pt x="1035" y="486"/>
                  <a:pt x="1060" y="495"/>
                  <a:pt x="1061" y="522"/>
                </a:cubicBezTo>
                <a:cubicBezTo>
                  <a:pt x="1061" y="544"/>
                  <a:pt x="1045" y="569"/>
                  <a:pt x="1021" y="567"/>
                </a:cubicBezTo>
                <a:cubicBezTo>
                  <a:pt x="1015" y="539"/>
                  <a:pt x="965" y="517"/>
                  <a:pt x="944" y="540"/>
                </a:cubicBezTo>
                <a:cubicBezTo>
                  <a:pt x="949" y="546"/>
                  <a:pt x="954" y="550"/>
                  <a:pt x="962" y="551"/>
                </a:cubicBezTo>
                <a:cubicBezTo>
                  <a:pt x="974" y="610"/>
                  <a:pt x="886" y="593"/>
                  <a:pt x="859" y="606"/>
                </a:cubicBezTo>
                <a:cubicBezTo>
                  <a:pt x="835" y="618"/>
                  <a:pt x="826" y="639"/>
                  <a:pt x="809" y="658"/>
                </a:cubicBezTo>
                <a:cubicBezTo>
                  <a:pt x="794" y="675"/>
                  <a:pt x="775" y="688"/>
                  <a:pt x="758" y="702"/>
                </a:cubicBezTo>
                <a:cubicBezTo>
                  <a:pt x="760" y="700"/>
                  <a:pt x="762" y="699"/>
                  <a:pt x="764" y="698"/>
                </a:cubicBezTo>
                <a:cubicBezTo>
                  <a:pt x="764" y="697"/>
                  <a:pt x="759" y="700"/>
                  <a:pt x="759" y="700"/>
                </a:cubicBezTo>
                <a:cubicBezTo>
                  <a:pt x="759" y="699"/>
                  <a:pt x="761" y="698"/>
                  <a:pt x="761" y="696"/>
                </a:cubicBezTo>
                <a:cubicBezTo>
                  <a:pt x="729" y="729"/>
                  <a:pt x="716" y="746"/>
                  <a:pt x="705" y="788"/>
                </a:cubicBezTo>
                <a:cubicBezTo>
                  <a:pt x="697" y="820"/>
                  <a:pt x="678" y="844"/>
                  <a:pt x="644" y="842"/>
                </a:cubicBezTo>
                <a:cubicBezTo>
                  <a:pt x="655" y="808"/>
                  <a:pt x="646" y="781"/>
                  <a:pt x="609" y="769"/>
                </a:cubicBezTo>
                <a:cubicBezTo>
                  <a:pt x="551" y="750"/>
                  <a:pt x="450" y="784"/>
                  <a:pt x="452" y="858"/>
                </a:cubicBezTo>
                <a:cubicBezTo>
                  <a:pt x="453" y="884"/>
                  <a:pt x="477" y="919"/>
                  <a:pt x="503" y="922"/>
                </a:cubicBezTo>
                <a:cubicBezTo>
                  <a:pt x="530" y="925"/>
                  <a:pt x="586" y="878"/>
                  <a:pt x="599" y="923"/>
                </a:cubicBezTo>
                <a:cubicBezTo>
                  <a:pt x="600" y="928"/>
                  <a:pt x="563" y="939"/>
                  <a:pt x="570" y="955"/>
                </a:cubicBezTo>
                <a:cubicBezTo>
                  <a:pt x="575" y="969"/>
                  <a:pt x="606" y="965"/>
                  <a:pt x="614" y="980"/>
                </a:cubicBezTo>
                <a:cubicBezTo>
                  <a:pt x="621" y="995"/>
                  <a:pt x="611" y="1013"/>
                  <a:pt x="623" y="1028"/>
                </a:cubicBezTo>
                <a:cubicBezTo>
                  <a:pt x="654" y="1067"/>
                  <a:pt x="701" y="1024"/>
                  <a:pt x="732" y="1011"/>
                </a:cubicBezTo>
                <a:cubicBezTo>
                  <a:pt x="778" y="992"/>
                  <a:pt x="824" y="1013"/>
                  <a:pt x="862" y="1040"/>
                </a:cubicBezTo>
                <a:cubicBezTo>
                  <a:pt x="898" y="1066"/>
                  <a:pt x="937" y="1081"/>
                  <a:pt x="975" y="1104"/>
                </a:cubicBezTo>
                <a:cubicBezTo>
                  <a:pt x="1006" y="1123"/>
                  <a:pt x="1026" y="1155"/>
                  <a:pt x="1061" y="1170"/>
                </a:cubicBezTo>
                <a:cubicBezTo>
                  <a:pt x="1100" y="1187"/>
                  <a:pt x="1169" y="1186"/>
                  <a:pt x="1195" y="1226"/>
                </a:cubicBezTo>
                <a:cubicBezTo>
                  <a:pt x="1221" y="1268"/>
                  <a:pt x="1152" y="1294"/>
                  <a:pt x="1145" y="1332"/>
                </a:cubicBezTo>
                <a:cubicBezTo>
                  <a:pt x="1142" y="1353"/>
                  <a:pt x="1156" y="1371"/>
                  <a:pt x="1155" y="1392"/>
                </a:cubicBezTo>
                <a:cubicBezTo>
                  <a:pt x="1153" y="1417"/>
                  <a:pt x="1134" y="1428"/>
                  <a:pt x="1114" y="1439"/>
                </a:cubicBezTo>
                <a:cubicBezTo>
                  <a:pt x="1094" y="1450"/>
                  <a:pt x="1067" y="1458"/>
                  <a:pt x="1054" y="1479"/>
                </a:cubicBezTo>
                <a:cubicBezTo>
                  <a:pt x="1045" y="1495"/>
                  <a:pt x="1049" y="1513"/>
                  <a:pt x="1044" y="1530"/>
                </a:cubicBezTo>
                <a:cubicBezTo>
                  <a:pt x="1031" y="1572"/>
                  <a:pt x="981" y="1598"/>
                  <a:pt x="951" y="1627"/>
                </a:cubicBezTo>
                <a:cubicBezTo>
                  <a:pt x="951" y="1627"/>
                  <a:pt x="951" y="1628"/>
                  <a:pt x="951" y="1628"/>
                </a:cubicBezTo>
                <a:cubicBezTo>
                  <a:pt x="947" y="1632"/>
                  <a:pt x="942" y="1634"/>
                  <a:pt x="936" y="1637"/>
                </a:cubicBezTo>
                <a:cubicBezTo>
                  <a:pt x="940" y="1634"/>
                  <a:pt x="942" y="1630"/>
                  <a:pt x="945" y="1627"/>
                </a:cubicBezTo>
                <a:cubicBezTo>
                  <a:pt x="937" y="1631"/>
                  <a:pt x="926" y="1638"/>
                  <a:pt x="920" y="1647"/>
                </a:cubicBezTo>
                <a:cubicBezTo>
                  <a:pt x="903" y="1676"/>
                  <a:pt x="919" y="1749"/>
                  <a:pt x="931" y="1780"/>
                </a:cubicBezTo>
                <a:cubicBezTo>
                  <a:pt x="951" y="1833"/>
                  <a:pt x="912" y="1836"/>
                  <a:pt x="873" y="1811"/>
                </a:cubicBezTo>
                <a:cubicBezTo>
                  <a:pt x="779" y="1749"/>
                  <a:pt x="773" y="1627"/>
                  <a:pt x="787" y="1524"/>
                </a:cubicBezTo>
                <a:cubicBezTo>
                  <a:pt x="795" y="1459"/>
                  <a:pt x="811" y="1397"/>
                  <a:pt x="755" y="1351"/>
                </a:cubicBezTo>
                <a:cubicBezTo>
                  <a:pt x="712" y="1317"/>
                  <a:pt x="637" y="1268"/>
                  <a:pt x="645" y="1204"/>
                </a:cubicBezTo>
                <a:cubicBezTo>
                  <a:pt x="650" y="1169"/>
                  <a:pt x="706" y="1123"/>
                  <a:pt x="681" y="1089"/>
                </a:cubicBezTo>
                <a:cubicBezTo>
                  <a:pt x="669" y="1073"/>
                  <a:pt x="643" y="1064"/>
                  <a:pt x="628" y="1048"/>
                </a:cubicBezTo>
                <a:cubicBezTo>
                  <a:pt x="614" y="1033"/>
                  <a:pt x="604" y="1021"/>
                  <a:pt x="586" y="1010"/>
                </a:cubicBezTo>
                <a:cubicBezTo>
                  <a:pt x="570" y="1000"/>
                  <a:pt x="556" y="987"/>
                  <a:pt x="540" y="978"/>
                </a:cubicBezTo>
                <a:cubicBezTo>
                  <a:pt x="514" y="962"/>
                  <a:pt x="481" y="965"/>
                  <a:pt x="452" y="960"/>
                </a:cubicBezTo>
                <a:cubicBezTo>
                  <a:pt x="382" y="949"/>
                  <a:pt x="380" y="915"/>
                  <a:pt x="361" y="857"/>
                </a:cubicBezTo>
                <a:cubicBezTo>
                  <a:pt x="330" y="856"/>
                  <a:pt x="332" y="859"/>
                  <a:pt x="328" y="830"/>
                </a:cubicBezTo>
                <a:cubicBezTo>
                  <a:pt x="324" y="806"/>
                  <a:pt x="317" y="796"/>
                  <a:pt x="300" y="783"/>
                </a:cubicBezTo>
                <a:cubicBezTo>
                  <a:pt x="276" y="763"/>
                  <a:pt x="254" y="740"/>
                  <a:pt x="238" y="713"/>
                </a:cubicBezTo>
                <a:cubicBezTo>
                  <a:pt x="201" y="809"/>
                  <a:pt x="180" y="912"/>
                  <a:pt x="180" y="1021"/>
                </a:cubicBezTo>
                <a:cubicBezTo>
                  <a:pt x="180" y="1485"/>
                  <a:pt x="556" y="1862"/>
                  <a:pt x="1021" y="1862"/>
                </a:cubicBezTo>
                <a:cubicBezTo>
                  <a:pt x="1342" y="1862"/>
                  <a:pt x="1620" y="1682"/>
                  <a:pt x="1762" y="1417"/>
                </a:cubicBezTo>
                <a:cubicBezTo>
                  <a:pt x="1732" y="1367"/>
                  <a:pt x="1787" y="1325"/>
                  <a:pt x="1788" y="1269"/>
                </a:cubicBezTo>
                <a:cubicBezTo>
                  <a:pt x="1789" y="1216"/>
                  <a:pt x="1713" y="1209"/>
                  <a:pt x="1711" y="1152"/>
                </a:cubicBezTo>
                <a:cubicBezTo>
                  <a:pt x="1708" y="1070"/>
                  <a:pt x="1656" y="1072"/>
                  <a:pt x="1591" y="1103"/>
                </a:cubicBezTo>
                <a:cubicBezTo>
                  <a:pt x="1521" y="1136"/>
                  <a:pt x="1481" y="1111"/>
                  <a:pt x="1442" y="1048"/>
                </a:cubicBezTo>
                <a:cubicBezTo>
                  <a:pt x="1420" y="1013"/>
                  <a:pt x="1397" y="970"/>
                  <a:pt x="1405" y="9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86794" y="1944141"/>
            <a:ext cx="10931175" cy="545782"/>
            <a:chOff x="464023" y="1851101"/>
            <a:chExt cx="10931175" cy="545782"/>
          </a:xfrm>
        </p:grpSpPr>
        <p:cxnSp>
          <p:nvCxnSpPr>
            <p:cNvPr id="17" name="Straight Arrow Connector 16"/>
            <p:cNvCxnSpPr>
              <a:cxnSpLocks/>
            </p:cNvCxnSpPr>
            <p:nvPr/>
          </p:nvCxnSpPr>
          <p:spPr>
            <a:xfrm>
              <a:off x="1009676" y="2380981"/>
              <a:ext cx="10385522" cy="15902"/>
            </a:xfrm>
            <a:prstGeom prst="straightConnector1">
              <a:avLst/>
            </a:prstGeom>
            <a:solidFill>
              <a:schemeClr val="accent2"/>
            </a:solidFill>
            <a:ln w="28575">
              <a:solidFill>
                <a:schemeClr val="accent5">
                  <a:lumMod val="20000"/>
                  <a:lumOff val="80000"/>
                </a:schemeClr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ight Triangle 17"/>
            <p:cNvSpPr/>
            <p:nvPr/>
          </p:nvSpPr>
          <p:spPr>
            <a:xfrm rot="10800000">
              <a:off x="464023" y="1851101"/>
              <a:ext cx="545782" cy="545782"/>
            </a:xfrm>
            <a:prstGeom prst="rtTriangl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93902" y="2872066"/>
            <a:ext cx="11139885" cy="1074077"/>
            <a:chOff x="466911" y="2292187"/>
            <a:chExt cx="11143290" cy="1074077"/>
          </a:xfrm>
        </p:grpSpPr>
        <p:sp>
          <p:nvSpPr>
            <p:cNvPr id="20" name="Rectangle 19"/>
            <p:cNvSpPr/>
            <p:nvPr/>
          </p:nvSpPr>
          <p:spPr>
            <a:xfrm>
              <a:off x="2108553" y="2292187"/>
              <a:ext cx="9501648" cy="10740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/>
                <a:t>CDP runs the global disclosure system that enables companies, cities, states and regions to measure and manage their environmental impacts. </a:t>
              </a:r>
            </a:p>
            <a:p>
              <a:pPr>
                <a:lnSpc>
                  <a:spcPct val="120000"/>
                </a:lnSpc>
              </a:pPr>
              <a:endParaRPr lang="en-GB" sz="2000">
                <a:solidFill>
                  <a:srgbClr val="000000"/>
                </a:solidFill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466911" y="2527355"/>
              <a:ext cx="10884186" cy="545782"/>
              <a:chOff x="464023" y="1851101"/>
              <a:chExt cx="10884186" cy="545782"/>
            </a:xfrm>
          </p:grpSpPr>
          <p:cxnSp>
            <p:nvCxnSpPr>
              <p:cNvPr id="22" name="Straight Arrow Connector 21"/>
              <p:cNvCxnSpPr>
                <a:cxnSpLocks/>
              </p:cNvCxnSpPr>
              <p:nvPr/>
            </p:nvCxnSpPr>
            <p:spPr>
              <a:xfrm>
                <a:off x="1009676" y="2380981"/>
                <a:ext cx="10338533" cy="15902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ight Triangle 22"/>
              <p:cNvSpPr/>
              <p:nvPr/>
            </p:nvSpPr>
            <p:spPr>
              <a:xfrm rot="10800000">
                <a:off x="464023" y="1851101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443056" y="3888396"/>
            <a:ext cx="10927886" cy="880219"/>
            <a:chOff x="464022" y="3510358"/>
            <a:chExt cx="10927886" cy="880219"/>
          </a:xfrm>
        </p:grpSpPr>
        <p:sp>
          <p:nvSpPr>
            <p:cNvPr id="25" name="Rectangle 24"/>
            <p:cNvSpPr/>
            <p:nvPr/>
          </p:nvSpPr>
          <p:spPr>
            <a:xfrm>
              <a:off x="2156008" y="3510358"/>
              <a:ext cx="9191587" cy="70474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tabLst>
                  <a:tab pos="87313" algn="l"/>
                </a:tabLst>
              </a:pPr>
              <a:r>
                <a:rPr lang="en-GB" sz="2000"/>
                <a:t>With the world’s most comprehensive collection of self reported data, the world’s economy looks to CDP as the gold standard of environmental reporting. </a:t>
              </a: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464022" y="3844795"/>
              <a:ext cx="10927886" cy="545782"/>
              <a:chOff x="464023" y="1851101"/>
              <a:chExt cx="10927886" cy="545782"/>
            </a:xfrm>
          </p:grpSpPr>
          <p:cxnSp>
            <p:nvCxnSpPr>
              <p:cNvPr id="27" name="Straight Arrow Connector 26"/>
              <p:cNvCxnSpPr>
                <a:cxnSpLocks/>
              </p:cNvCxnSpPr>
              <p:nvPr/>
            </p:nvCxnSpPr>
            <p:spPr>
              <a:xfrm flipV="1">
                <a:off x="1009676" y="2327367"/>
                <a:ext cx="10382233" cy="53614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Right Triangle 27"/>
              <p:cNvSpPr/>
              <p:nvPr/>
            </p:nvSpPr>
            <p:spPr>
              <a:xfrm rot="10800000">
                <a:off x="464023" y="1851101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446875" y="5090802"/>
            <a:ext cx="10898572" cy="831152"/>
            <a:chOff x="450115" y="4200611"/>
            <a:chExt cx="10285436" cy="831152"/>
          </a:xfrm>
        </p:grpSpPr>
        <p:sp>
          <p:nvSpPr>
            <p:cNvPr id="30" name="Rectangle 29"/>
            <p:cNvSpPr/>
            <p:nvPr/>
          </p:nvSpPr>
          <p:spPr>
            <a:xfrm>
              <a:off x="2043308" y="4200611"/>
              <a:ext cx="8692243" cy="70474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/>
                <a:t>Its network of investors, purchasers and policymakers around the globe, use our data and insights to make better-informed decisions. </a:t>
              </a: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450115" y="4485981"/>
              <a:ext cx="10222044" cy="545782"/>
              <a:chOff x="464023" y="1851101"/>
              <a:chExt cx="10222044" cy="545782"/>
            </a:xfrm>
          </p:grpSpPr>
          <p:cxnSp>
            <p:nvCxnSpPr>
              <p:cNvPr id="32" name="Straight Arrow Connector 31"/>
              <p:cNvCxnSpPr/>
              <p:nvPr/>
            </p:nvCxnSpPr>
            <p:spPr>
              <a:xfrm>
                <a:off x="1009676" y="2380981"/>
                <a:ext cx="9676391" cy="0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ight Triangle 32"/>
              <p:cNvSpPr/>
              <p:nvPr/>
            </p:nvSpPr>
            <p:spPr>
              <a:xfrm rot="10800000">
                <a:off x="464023" y="1851101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58FFC46F-1C72-42C1-B3DB-54C54AA71A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94" y="5119470"/>
            <a:ext cx="838756" cy="83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980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40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46395" y="480728"/>
            <a:ext cx="7472120" cy="1317625"/>
          </a:xfrm>
        </p:spPr>
        <p:txBody>
          <a:bodyPr/>
          <a:lstStyle/>
          <a:p>
            <a:r>
              <a:rPr lang="en-US"/>
              <a:t>BENCHMARK AND DRIVE PROGRESS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BB2CFF78-5E8A-4026-9C65-8BBAD6F4A8C6}"/>
              </a:ext>
            </a:extLst>
          </p:cNvPr>
          <p:cNvSpPr txBox="1">
            <a:spLocks/>
          </p:cNvSpPr>
          <p:nvPr/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28315305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8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41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49692" y="1908460"/>
            <a:ext cx="2900440" cy="2790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50147" y="1908462"/>
            <a:ext cx="3622936" cy="2790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926742" y="1908462"/>
            <a:ext cx="3253483" cy="2797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15"/>
          <p:cNvSpPr txBox="1">
            <a:spLocks/>
          </p:cNvSpPr>
          <p:nvPr/>
        </p:nvSpPr>
        <p:spPr>
          <a:xfrm>
            <a:off x="250147" y="2643453"/>
            <a:ext cx="3622935" cy="16415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b="1">
                <a:solidFill>
                  <a:srgbClr val="CE2337"/>
                </a:solidFill>
              </a:rPr>
              <a:t>69%</a:t>
            </a:r>
          </a:p>
          <a:p>
            <a:pPr marL="0" indent="0" algn="ctr">
              <a:buNone/>
            </a:pPr>
            <a:r>
              <a:rPr lang="en-GB" sz="1900" b="1">
                <a:latin typeface="+mj-lt"/>
              </a:rPr>
              <a:t>of companies disclosing for the third year have emissions reductions targets – compared to just 38% in year one. </a:t>
            </a:r>
            <a:r>
              <a:rPr lang="en-GB" sz="1800">
                <a:latin typeface="+mj-lt"/>
              </a:rPr>
              <a:t> </a:t>
            </a:r>
          </a:p>
        </p:txBody>
      </p:sp>
      <p:sp>
        <p:nvSpPr>
          <p:cNvPr id="10" name="Content Placeholder 15"/>
          <p:cNvSpPr txBox="1">
            <a:spLocks/>
          </p:cNvSpPr>
          <p:nvPr/>
        </p:nvSpPr>
        <p:spPr>
          <a:xfrm>
            <a:off x="3980395" y="2603812"/>
            <a:ext cx="2887232" cy="13998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>
                <a:solidFill>
                  <a:srgbClr val="D22643"/>
                </a:solidFill>
              </a:rPr>
              <a:t>61% </a:t>
            </a:r>
          </a:p>
          <a:p>
            <a:pPr marL="0" indent="0" algn="ctr">
              <a:buNone/>
            </a:pPr>
            <a:r>
              <a:rPr lang="en-GB" sz="2000" b="1">
                <a:solidFill>
                  <a:srgbClr val="262626"/>
                </a:solidFill>
              </a:rPr>
              <a:t>more companies committed to set a science-based target in 2017 than the previous year.</a:t>
            </a:r>
            <a:endParaRPr lang="en-US" sz="2000">
              <a:solidFill>
                <a:srgbClr val="262626"/>
              </a:solidFill>
            </a:endParaRPr>
          </a:p>
        </p:txBody>
      </p:sp>
      <p:sp>
        <p:nvSpPr>
          <p:cNvPr id="16" name="Right Triangle 15"/>
          <p:cNvSpPr/>
          <p:nvPr/>
        </p:nvSpPr>
        <p:spPr>
          <a:xfrm rot="10800000">
            <a:off x="2718636" y="4766470"/>
            <a:ext cx="1154447" cy="10160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/>
        </p:nvSpPr>
        <p:spPr>
          <a:xfrm rot="10800000">
            <a:off x="5713180" y="4765008"/>
            <a:ext cx="1154447" cy="10160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10800000">
            <a:off x="9037441" y="4765009"/>
            <a:ext cx="1154447" cy="10160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15">
            <a:extLst>
              <a:ext uri="{FF2B5EF4-FFF2-40B4-BE49-F238E27FC236}">
                <a16:creationId xmlns:a16="http://schemas.microsoft.com/office/drawing/2014/main" id="{1B8AD16D-016E-4617-AD31-0DFB0A3EC602}"/>
              </a:ext>
            </a:extLst>
          </p:cNvPr>
          <p:cNvSpPr txBox="1">
            <a:spLocks/>
          </p:cNvSpPr>
          <p:nvPr/>
        </p:nvSpPr>
        <p:spPr>
          <a:xfrm>
            <a:off x="6938405" y="2603812"/>
            <a:ext cx="3253483" cy="15544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>
                <a:solidFill>
                  <a:srgbClr val="D22643"/>
                </a:solidFill>
              </a:rPr>
              <a:t>180</a:t>
            </a:r>
          </a:p>
          <a:p>
            <a:pPr marL="0" indent="0" algn="ctr">
              <a:buNone/>
            </a:pPr>
            <a:r>
              <a:rPr lang="en-GB" sz="2000" b="1">
                <a:solidFill>
                  <a:srgbClr val="262626"/>
                </a:solidFill>
              </a:rPr>
              <a:t>Companies were recognized on CDP’s A List for climate change, water security and forests in 2018.</a:t>
            </a:r>
            <a:endParaRPr lang="en-US" sz="2000">
              <a:solidFill>
                <a:srgbClr val="262626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AADD887-BE85-4661-9235-1D242ACEB48B}"/>
              </a:ext>
            </a:extLst>
          </p:cNvPr>
          <p:cNvGrpSpPr/>
          <p:nvPr/>
        </p:nvGrpSpPr>
        <p:grpSpPr>
          <a:xfrm>
            <a:off x="1677148" y="2074752"/>
            <a:ext cx="645927" cy="501266"/>
            <a:chOff x="7534275" y="1001713"/>
            <a:chExt cx="914400" cy="709612"/>
          </a:xfrm>
          <a:solidFill>
            <a:schemeClr val="accent2"/>
          </a:solidFill>
        </p:grpSpPr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9F5F920E-A419-4C05-AD0A-65115755C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4275" y="1258888"/>
              <a:ext cx="914400" cy="452437"/>
            </a:xfrm>
            <a:custGeom>
              <a:avLst/>
              <a:gdLst>
                <a:gd name="T0" fmla="*/ 2309 w 2585"/>
                <a:gd name="T1" fmla="*/ 1080 h 1277"/>
                <a:gd name="T2" fmla="*/ 2279 w 2585"/>
                <a:gd name="T3" fmla="*/ 1050 h 1277"/>
                <a:gd name="T4" fmla="*/ 2279 w 2585"/>
                <a:gd name="T5" fmla="*/ 20 h 1277"/>
                <a:gd name="T6" fmla="*/ 2258 w 2585"/>
                <a:gd name="T7" fmla="*/ 11 h 1277"/>
                <a:gd name="T8" fmla="*/ 1783 w 2585"/>
                <a:gd name="T9" fmla="*/ 486 h 1277"/>
                <a:gd name="T10" fmla="*/ 1762 w 2585"/>
                <a:gd name="T11" fmla="*/ 537 h 1277"/>
                <a:gd name="T12" fmla="*/ 1762 w 2585"/>
                <a:gd name="T13" fmla="*/ 1050 h 1277"/>
                <a:gd name="T14" fmla="*/ 1732 w 2585"/>
                <a:gd name="T15" fmla="*/ 1080 h 1277"/>
                <a:gd name="T16" fmla="*/ 1663 w 2585"/>
                <a:gd name="T17" fmla="*/ 1080 h 1277"/>
                <a:gd name="T18" fmla="*/ 1633 w 2585"/>
                <a:gd name="T19" fmla="*/ 1050 h 1277"/>
                <a:gd name="T20" fmla="*/ 1633 w 2585"/>
                <a:gd name="T21" fmla="*/ 661 h 1277"/>
                <a:gd name="T22" fmla="*/ 1611 w 2585"/>
                <a:gd name="T23" fmla="*/ 609 h 1277"/>
                <a:gd name="T24" fmla="*/ 1340 w 2585"/>
                <a:gd name="T25" fmla="*/ 339 h 1277"/>
                <a:gd name="T26" fmla="*/ 1298 w 2585"/>
                <a:gd name="T27" fmla="*/ 339 h 1277"/>
                <a:gd name="T28" fmla="*/ 1137 w 2585"/>
                <a:gd name="T29" fmla="*/ 499 h 1277"/>
                <a:gd name="T30" fmla="*/ 1116 w 2585"/>
                <a:gd name="T31" fmla="*/ 551 h 1277"/>
                <a:gd name="T32" fmla="*/ 1116 w 2585"/>
                <a:gd name="T33" fmla="*/ 1050 h 1277"/>
                <a:gd name="T34" fmla="*/ 1086 w 2585"/>
                <a:gd name="T35" fmla="*/ 1080 h 1277"/>
                <a:gd name="T36" fmla="*/ 1017 w 2585"/>
                <a:gd name="T37" fmla="*/ 1080 h 1277"/>
                <a:gd name="T38" fmla="*/ 987 w 2585"/>
                <a:gd name="T39" fmla="*/ 1050 h 1277"/>
                <a:gd name="T40" fmla="*/ 987 w 2585"/>
                <a:gd name="T41" fmla="*/ 680 h 1277"/>
                <a:gd name="T42" fmla="*/ 965 w 2585"/>
                <a:gd name="T43" fmla="*/ 671 h 1277"/>
                <a:gd name="T44" fmla="*/ 577 w 2585"/>
                <a:gd name="T45" fmla="*/ 1059 h 1277"/>
                <a:gd name="T46" fmla="*/ 526 w 2585"/>
                <a:gd name="T47" fmla="*/ 1080 h 1277"/>
                <a:gd name="T48" fmla="*/ 30 w 2585"/>
                <a:gd name="T49" fmla="*/ 1080 h 1277"/>
                <a:gd name="T50" fmla="*/ 0 w 2585"/>
                <a:gd name="T51" fmla="*/ 1110 h 1277"/>
                <a:gd name="T52" fmla="*/ 0 w 2585"/>
                <a:gd name="T53" fmla="*/ 1247 h 1277"/>
                <a:gd name="T54" fmla="*/ 30 w 2585"/>
                <a:gd name="T55" fmla="*/ 1277 h 1277"/>
                <a:gd name="T56" fmla="*/ 2555 w 2585"/>
                <a:gd name="T57" fmla="*/ 1277 h 1277"/>
                <a:gd name="T58" fmla="*/ 2585 w 2585"/>
                <a:gd name="T59" fmla="*/ 1247 h 1277"/>
                <a:gd name="T60" fmla="*/ 2585 w 2585"/>
                <a:gd name="T61" fmla="*/ 1110 h 1277"/>
                <a:gd name="T62" fmla="*/ 2555 w 2585"/>
                <a:gd name="T63" fmla="*/ 1080 h 1277"/>
                <a:gd name="T64" fmla="*/ 2309 w 2585"/>
                <a:gd name="T65" fmla="*/ 1080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5" h="1277">
                  <a:moveTo>
                    <a:pt x="2309" y="1080"/>
                  </a:moveTo>
                  <a:cubicBezTo>
                    <a:pt x="2293" y="1080"/>
                    <a:pt x="2279" y="1067"/>
                    <a:pt x="2279" y="1050"/>
                  </a:cubicBezTo>
                  <a:cubicBezTo>
                    <a:pt x="2279" y="20"/>
                    <a:pt x="2279" y="20"/>
                    <a:pt x="2279" y="20"/>
                  </a:cubicBezTo>
                  <a:cubicBezTo>
                    <a:pt x="2279" y="4"/>
                    <a:pt x="2269" y="0"/>
                    <a:pt x="2258" y="11"/>
                  </a:cubicBezTo>
                  <a:cubicBezTo>
                    <a:pt x="1783" y="486"/>
                    <a:pt x="1783" y="486"/>
                    <a:pt x="1783" y="486"/>
                  </a:cubicBezTo>
                  <a:cubicBezTo>
                    <a:pt x="1772" y="497"/>
                    <a:pt x="1762" y="521"/>
                    <a:pt x="1762" y="537"/>
                  </a:cubicBezTo>
                  <a:cubicBezTo>
                    <a:pt x="1762" y="1050"/>
                    <a:pt x="1762" y="1050"/>
                    <a:pt x="1762" y="1050"/>
                  </a:cubicBezTo>
                  <a:cubicBezTo>
                    <a:pt x="1762" y="1067"/>
                    <a:pt x="1748" y="1080"/>
                    <a:pt x="1732" y="1080"/>
                  </a:cubicBezTo>
                  <a:cubicBezTo>
                    <a:pt x="1663" y="1080"/>
                    <a:pt x="1663" y="1080"/>
                    <a:pt x="1663" y="1080"/>
                  </a:cubicBezTo>
                  <a:cubicBezTo>
                    <a:pt x="1646" y="1080"/>
                    <a:pt x="1633" y="1067"/>
                    <a:pt x="1633" y="1050"/>
                  </a:cubicBezTo>
                  <a:cubicBezTo>
                    <a:pt x="1633" y="661"/>
                    <a:pt x="1633" y="661"/>
                    <a:pt x="1633" y="661"/>
                  </a:cubicBezTo>
                  <a:cubicBezTo>
                    <a:pt x="1633" y="644"/>
                    <a:pt x="1623" y="621"/>
                    <a:pt x="1611" y="609"/>
                  </a:cubicBezTo>
                  <a:cubicBezTo>
                    <a:pt x="1340" y="339"/>
                    <a:pt x="1340" y="339"/>
                    <a:pt x="1340" y="339"/>
                  </a:cubicBezTo>
                  <a:cubicBezTo>
                    <a:pt x="1329" y="327"/>
                    <a:pt x="1310" y="327"/>
                    <a:pt x="1298" y="339"/>
                  </a:cubicBezTo>
                  <a:cubicBezTo>
                    <a:pt x="1137" y="499"/>
                    <a:pt x="1137" y="499"/>
                    <a:pt x="1137" y="499"/>
                  </a:cubicBezTo>
                  <a:cubicBezTo>
                    <a:pt x="1125" y="511"/>
                    <a:pt x="1116" y="534"/>
                    <a:pt x="1116" y="551"/>
                  </a:cubicBezTo>
                  <a:cubicBezTo>
                    <a:pt x="1116" y="1050"/>
                    <a:pt x="1116" y="1050"/>
                    <a:pt x="1116" y="1050"/>
                  </a:cubicBezTo>
                  <a:cubicBezTo>
                    <a:pt x="1116" y="1067"/>
                    <a:pt x="1102" y="1080"/>
                    <a:pt x="1086" y="1080"/>
                  </a:cubicBezTo>
                  <a:cubicBezTo>
                    <a:pt x="1017" y="1080"/>
                    <a:pt x="1017" y="1080"/>
                    <a:pt x="1017" y="1080"/>
                  </a:cubicBezTo>
                  <a:cubicBezTo>
                    <a:pt x="1000" y="1080"/>
                    <a:pt x="987" y="1067"/>
                    <a:pt x="987" y="1050"/>
                  </a:cubicBezTo>
                  <a:cubicBezTo>
                    <a:pt x="987" y="680"/>
                    <a:pt x="987" y="680"/>
                    <a:pt x="987" y="680"/>
                  </a:cubicBezTo>
                  <a:cubicBezTo>
                    <a:pt x="987" y="663"/>
                    <a:pt x="977" y="659"/>
                    <a:pt x="965" y="671"/>
                  </a:cubicBezTo>
                  <a:cubicBezTo>
                    <a:pt x="577" y="1059"/>
                    <a:pt x="577" y="1059"/>
                    <a:pt x="577" y="1059"/>
                  </a:cubicBezTo>
                  <a:cubicBezTo>
                    <a:pt x="566" y="1071"/>
                    <a:pt x="542" y="1080"/>
                    <a:pt x="526" y="1080"/>
                  </a:cubicBezTo>
                  <a:cubicBezTo>
                    <a:pt x="30" y="1080"/>
                    <a:pt x="30" y="1080"/>
                    <a:pt x="30" y="1080"/>
                  </a:cubicBezTo>
                  <a:cubicBezTo>
                    <a:pt x="14" y="1080"/>
                    <a:pt x="0" y="1094"/>
                    <a:pt x="0" y="1110"/>
                  </a:cubicBezTo>
                  <a:cubicBezTo>
                    <a:pt x="0" y="1247"/>
                    <a:pt x="0" y="1247"/>
                    <a:pt x="0" y="1247"/>
                  </a:cubicBezTo>
                  <a:cubicBezTo>
                    <a:pt x="0" y="1264"/>
                    <a:pt x="14" y="1277"/>
                    <a:pt x="30" y="1277"/>
                  </a:cubicBezTo>
                  <a:cubicBezTo>
                    <a:pt x="2555" y="1277"/>
                    <a:pt x="2555" y="1277"/>
                    <a:pt x="2555" y="1277"/>
                  </a:cubicBezTo>
                  <a:cubicBezTo>
                    <a:pt x="2572" y="1277"/>
                    <a:pt x="2585" y="1264"/>
                    <a:pt x="2585" y="1247"/>
                  </a:cubicBezTo>
                  <a:cubicBezTo>
                    <a:pt x="2585" y="1110"/>
                    <a:pt x="2585" y="1110"/>
                    <a:pt x="2585" y="1110"/>
                  </a:cubicBezTo>
                  <a:cubicBezTo>
                    <a:pt x="2585" y="1094"/>
                    <a:pt x="2572" y="1080"/>
                    <a:pt x="2555" y="1080"/>
                  </a:cubicBezTo>
                  <a:lnTo>
                    <a:pt x="2309" y="10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EA31C970-8C86-4BE6-87AB-98CA31458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5550" y="1001713"/>
              <a:ext cx="868363" cy="585787"/>
            </a:xfrm>
            <a:custGeom>
              <a:avLst/>
              <a:gdLst>
                <a:gd name="T0" fmla="*/ 462 w 2455"/>
                <a:gd name="T1" fmla="*/ 1567 h 1652"/>
                <a:gd name="T2" fmla="*/ 505 w 2455"/>
                <a:gd name="T3" fmla="*/ 1524 h 1652"/>
                <a:gd name="T4" fmla="*/ 1181 w 2455"/>
                <a:gd name="T5" fmla="*/ 848 h 1652"/>
                <a:gd name="T6" fmla="*/ 1223 w 2455"/>
                <a:gd name="T7" fmla="*/ 848 h 1652"/>
                <a:gd name="T8" fmla="*/ 1497 w 2455"/>
                <a:gd name="T9" fmla="*/ 1121 h 1652"/>
                <a:gd name="T10" fmla="*/ 1540 w 2455"/>
                <a:gd name="T11" fmla="*/ 1121 h 1652"/>
                <a:gd name="T12" fmla="*/ 2233 w 2455"/>
                <a:gd name="T13" fmla="*/ 428 h 1652"/>
                <a:gd name="T14" fmla="*/ 2276 w 2455"/>
                <a:gd name="T15" fmla="*/ 428 h 1652"/>
                <a:gd name="T16" fmla="*/ 2434 w 2455"/>
                <a:gd name="T17" fmla="*/ 586 h 1652"/>
                <a:gd name="T18" fmla="*/ 2455 w 2455"/>
                <a:gd name="T19" fmla="*/ 577 h 1652"/>
                <a:gd name="T20" fmla="*/ 2455 w 2455"/>
                <a:gd name="T21" fmla="*/ 30 h 1652"/>
                <a:gd name="T22" fmla="*/ 2425 w 2455"/>
                <a:gd name="T23" fmla="*/ 0 h 1652"/>
                <a:gd name="T24" fmla="*/ 1878 w 2455"/>
                <a:gd name="T25" fmla="*/ 0 h 1652"/>
                <a:gd name="T26" fmla="*/ 1869 w 2455"/>
                <a:gd name="T27" fmla="*/ 21 h 1652"/>
                <a:gd name="T28" fmla="*/ 2040 w 2455"/>
                <a:gd name="T29" fmla="*/ 192 h 1652"/>
                <a:gd name="T30" fmla="*/ 2040 w 2455"/>
                <a:gd name="T31" fmla="*/ 235 h 1652"/>
                <a:gd name="T32" fmla="*/ 1540 w 2455"/>
                <a:gd name="T33" fmla="*/ 734 h 1652"/>
                <a:gd name="T34" fmla="*/ 1497 w 2455"/>
                <a:gd name="T35" fmla="*/ 734 h 1652"/>
                <a:gd name="T36" fmla="*/ 1223 w 2455"/>
                <a:gd name="T37" fmla="*/ 461 h 1652"/>
                <a:gd name="T38" fmla="*/ 1181 w 2455"/>
                <a:gd name="T39" fmla="*/ 461 h 1652"/>
                <a:gd name="T40" fmla="*/ 11 w 2455"/>
                <a:gd name="T41" fmla="*/ 1630 h 1652"/>
                <a:gd name="T42" fmla="*/ 20 w 2455"/>
                <a:gd name="T43" fmla="*/ 1651 h 1652"/>
                <a:gd name="T44" fmla="*/ 346 w 2455"/>
                <a:gd name="T45" fmla="*/ 1652 h 1652"/>
                <a:gd name="T46" fmla="*/ 398 w 2455"/>
                <a:gd name="T47" fmla="*/ 1631 h 1652"/>
                <a:gd name="T48" fmla="*/ 462 w 2455"/>
                <a:gd name="T49" fmla="*/ 1567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55" h="1652">
                  <a:moveTo>
                    <a:pt x="462" y="1567"/>
                  </a:moveTo>
                  <a:cubicBezTo>
                    <a:pt x="474" y="1555"/>
                    <a:pt x="493" y="1536"/>
                    <a:pt x="505" y="1524"/>
                  </a:cubicBezTo>
                  <a:cubicBezTo>
                    <a:pt x="1181" y="848"/>
                    <a:pt x="1181" y="848"/>
                    <a:pt x="1181" y="848"/>
                  </a:cubicBezTo>
                  <a:cubicBezTo>
                    <a:pt x="1193" y="836"/>
                    <a:pt x="1212" y="836"/>
                    <a:pt x="1223" y="848"/>
                  </a:cubicBezTo>
                  <a:cubicBezTo>
                    <a:pt x="1497" y="1121"/>
                    <a:pt x="1497" y="1121"/>
                    <a:pt x="1497" y="1121"/>
                  </a:cubicBezTo>
                  <a:cubicBezTo>
                    <a:pt x="1509" y="1133"/>
                    <a:pt x="1528" y="1133"/>
                    <a:pt x="1540" y="1121"/>
                  </a:cubicBezTo>
                  <a:cubicBezTo>
                    <a:pt x="2233" y="428"/>
                    <a:pt x="2233" y="428"/>
                    <a:pt x="2233" y="428"/>
                  </a:cubicBezTo>
                  <a:cubicBezTo>
                    <a:pt x="2245" y="416"/>
                    <a:pt x="2264" y="416"/>
                    <a:pt x="2276" y="428"/>
                  </a:cubicBezTo>
                  <a:cubicBezTo>
                    <a:pt x="2434" y="586"/>
                    <a:pt x="2434" y="586"/>
                    <a:pt x="2434" y="586"/>
                  </a:cubicBezTo>
                  <a:cubicBezTo>
                    <a:pt x="2445" y="598"/>
                    <a:pt x="2455" y="594"/>
                    <a:pt x="2455" y="577"/>
                  </a:cubicBezTo>
                  <a:cubicBezTo>
                    <a:pt x="2455" y="30"/>
                    <a:pt x="2455" y="30"/>
                    <a:pt x="2455" y="30"/>
                  </a:cubicBezTo>
                  <a:cubicBezTo>
                    <a:pt x="2455" y="14"/>
                    <a:pt x="2441" y="0"/>
                    <a:pt x="2425" y="0"/>
                  </a:cubicBezTo>
                  <a:cubicBezTo>
                    <a:pt x="1878" y="0"/>
                    <a:pt x="1878" y="0"/>
                    <a:pt x="1878" y="0"/>
                  </a:cubicBezTo>
                  <a:cubicBezTo>
                    <a:pt x="1861" y="0"/>
                    <a:pt x="1857" y="10"/>
                    <a:pt x="1869" y="21"/>
                  </a:cubicBezTo>
                  <a:cubicBezTo>
                    <a:pt x="2040" y="192"/>
                    <a:pt x="2040" y="192"/>
                    <a:pt x="2040" y="192"/>
                  </a:cubicBezTo>
                  <a:cubicBezTo>
                    <a:pt x="2051" y="204"/>
                    <a:pt x="2051" y="223"/>
                    <a:pt x="2040" y="235"/>
                  </a:cubicBezTo>
                  <a:cubicBezTo>
                    <a:pt x="1540" y="734"/>
                    <a:pt x="1540" y="734"/>
                    <a:pt x="1540" y="734"/>
                  </a:cubicBezTo>
                  <a:cubicBezTo>
                    <a:pt x="1528" y="746"/>
                    <a:pt x="1509" y="746"/>
                    <a:pt x="1497" y="734"/>
                  </a:cubicBezTo>
                  <a:cubicBezTo>
                    <a:pt x="1223" y="461"/>
                    <a:pt x="1223" y="461"/>
                    <a:pt x="1223" y="461"/>
                  </a:cubicBezTo>
                  <a:cubicBezTo>
                    <a:pt x="1212" y="449"/>
                    <a:pt x="1193" y="449"/>
                    <a:pt x="1181" y="461"/>
                  </a:cubicBezTo>
                  <a:cubicBezTo>
                    <a:pt x="11" y="1630"/>
                    <a:pt x="11" y="1630"/>
                    <a:pt x="11" y="1630"/>
                  </a:cubicBezTo>
                  <a:cubicBezTo>
                    <a:pt x="0" y="1642"/>
                    <a:pt x="4" y="1651"/>
                    <a:pt x="20" y="1651"/>
                  </a:cubicBezTo>
                  <a:cubicBezTo>
                    <a:pt x="346" y="1652"/>
                    <a:pt x="346" y="1652"/>
                    <a:pt x="346" y="1652"/>
                  </a:cubicBezTo>
                  <a:cubicBezTo>
                    <a:pt x="363" y="1652"/>
                    <a:pt x="386" y="1642"/>
                    <a:pt x="398" y="1631"/>
                  </a:cubicBezTo>
                  <a:lnTo>
                    <a:pt x="462" y="15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D44F2A0-881F-4A5F-BDC9-F386B792581D}"/>
              </a:ext>
            </a:extLst>
          </p:cNvPr>
          <p:cNvGrpSpPr/>
          <p:nvPr/>
        </p:nvGrpSpPr>
        <p:grpSpPr>
          <a:xfrm>
            <a:off x="5083277" y="2074752"/>
            <a:ext cx="689096" cy="496074"/>
            <a:chOff x="10734676" y="901700"/>
            <a:chExt cx="915988" cy="869950"/>
          </a:xfrm>
          <a:solidFill>
            <a:schemeClr val="accent2"/>
          </a:solidFill>
        </p:grpSpPr>
        <p:sp>
          <p:nvSpPr>
            <p:cNvPr id="27" name="Freeform 35">
              <a:extLst>
                <a:ext uri="{FF2B5EF4-FFF2-40B4-BE49-F238E27FC236}">
                  <a16:creationId xmlns:a16="http://schemas.microsoft.com/office/drawing/2014/main" id="{E1713A60-EE49-4F33-BB3F-6CE5EE634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4701" y="1135063"/>
              <a:ext cx="201613" cy="290513"/>
            </a:xfrm>
            <a:custGeom>
              <a:avLst/>
              <a:gdLst>
                <a:gd name="T0" fmla="*/ 13 w 474"/>
                <a:gd name="T1" fmla="*/ 354 h 683"/>
                <a:gd name="T2" fmla="*/ 0 w 474"/>
                <a:gd name="T3" fmla="*/ 337 h 683"/>
                <a:gd name="T4" fmla="*/ 0 w 474"/>
                <a:gd name="T5" fmla="*/ 342 h 683"/>
                <a:gd name="T6" fmla="*/ 341 w 474"/>
                <a:gd name="T7" fmla="*/ 683 h 683"/>
                <a:gd name="T8" fmla="*/ 474 w 474"/>
                <a:gd name="T9" fmla="*/ 656 h 683"/>
                <a:gd name="T10" fmla="*/ 474 w 474"/>
                <a:gd name="T11" fmla="*/ 27 h 683"/>
                <a:gd name="T12" fmla="*/ 341 w 474"/>
                <a:gd name="T13" fmla="*/ 0 h 683"/>
                <a:gd name="T14" fmla="*/ 278 w 474"/>
                <a:gd name="T15" fmla="*/ 6 h 683"/>
                <a:gd name="T16" fmla="*/ 329 w 474"/>
                <a:gd name="T17" fmla="*/ 38 h 683"/>
                <a:gd name="T18" fmla="*/ 297 w 474"/>
                <a:gd name="T19" fmla="*/ 322 h 683"/>
                <a:gd name="T20" fmla="*/ 13 w 474"/>
                <a:gd name="T21" fmla="*/ 35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4" h="683">
                  <a:moveTo>
                    <a:pt x="13" y="354"/>
                  </a:moveTo>
                  <a:cubicBezTo>
                    <a:pt x="8" y="349"/>
                    <a:pt x="4" y="343"/>
                    <a:pt x="0" y="337"/>
                  </a:cubicBezTo>
                  <a:cubicBezTo>
                    <a:pt x="0" y="339"/>
                    <a:pt x="0" y="340"/>
                    <a:pt x="0" y="342"/>
                  </a:cubicBezTo>
                  <a:cubicBezTo>
                    <a:pt x="0" y="530"/>
                    <a:pt x="152" y="683"/>
                    <a:pt x="341" y="683"/>
                  </a:cubicBezTo>
                  <a:cubicBezTo>
                    <a:pt x="388" y="683"/>
                    <a:pt x="433" y="673"/>
                    <a:pt x="474" y="656"/>
                  </a:cubicBezTo>
                  <a:cubicBezTo>
                    <a:pt x="474" y="27"/>
                    <a:pt x="474" y="27"/>
                    <a:pt x="474" y="27"/>
                  </a:cubicBezTo>
                  <a:cubicBezTo>
                    <a:pt x="433" y="10"/>
                    <a:pt x="388" y="0"/>
                    <a:pt x="341" y="0"/>
                  </a:cubicBezTo>
                  <a:cubicBezTo>
                    <a:pt x="320" y="0"/>
                    <a:pt x="299" y="2"/>
                    <a:pt x="278" y="6"/>
                  </a:cubicBezTo>
                  <a:cubicBezTo>
                    <a:pt x="297" y="13"/>
                    <a:pt x="315" y="23"/>
                    <a:pt x="329" y="38"/>
                  </a:cubicBezTo>
                  <a:cubicBezTo>
                    <a:pt x="399" y="108"/>
                    <a:pt x="385" y="235"/>
                    <a:pt x="297" y="322"/>
                  </a:cubicBezTo>
                  <a:cubicBezTo>
                    <a:pt x="210" y="409"/>
                    <a:pt x="83" y="424"/>
                    <a:pt x="13" y="3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6">
              <a:extLst>
                <a:ext uri="{FF2B5EF4-FFF2-40B4-BE49-F238E27FC236}">
                  <a16:creationId xmlns:a16="http://schemas.microsoft.com/office/drawing/2014/main" id="{11E408E8-32B4-4E28-9818-B1707E91C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4676" y="944563"/>
              <a:ext cx="401638" cy="681038"/>
            </a:xfrm>
            <a:custGeom>
              <a:avLst/>
              <a:gdLst>
                <a:gd name="T0" fmla="*/ 835 w 945"/>
                <a:gd name="T1" fmla="*/ 1337 h 1601"/>
                <a:gd name="T2" fmla="*/ 918 w 945"/>
                <a:gd name="T3" fmla="*/ 1210 h 1601"/>
                <a:gd name="T4" fmla="*/ 812 w 945"/>
                <a:gd name="T5" fmla="*/ 1224 h 1601"/>
                <a:gd name="T6" fmla="*/ 377 w 945"/>
                <a:gd name="T7" fmla="*/ 790 h 1601"/>
                <a:gd name="T8" fmla="*/ 812 w 945"/>
                <a:gd name="T9" fmla="*/ 354 h 1601"/>
                <a:gd name="T10" fmla="*/ 945 w 945"/>
                <a:gd name="T11" fmla="*/ 377 h 1601"/>
                <a:gd name="T12" fmla="*/ 945 w 945"/>
                <a:gd name="T13" fmla="*/ 26 h 1601"/>
                <a:gd name="T14" fmla="*/ 804 w 945"/>
                <a:gd name="T15" fmla="*/ 231 h 1601"/>
                <a:gd name="T16" fmla="*/ 762 w 945"/>
                <a:gd name="T17" fmla="*/ 234 h 1601"/>
                <a:gd name="T18" fmla="*/ 574 w 945"/>
                <a:gd name="T19" fmla="*/ 14 h 1601"/>
                <a:gd name="T20" fmla="*/ 549 w 945"/>
                <a:gd name="T21" fmla="*/ 22 h 1601"/>
                <a:gd name="T22" fmla="*/ 526 w 945"/>
                <a:gd name="T23" fmla="*/ 310 h 1601"/>
                <a:gd name="T24" fmla="*/ 491 w 945"/>
                <a:gd name="T25" fmla="*/ 333 h 1601"/>
                <a:gd name="T26" fmla="*/ 218 w 945"/>
                <a:gd name="T27" fmla="*/ 237 h 1601"/>
                <a:gd name="T28" fmla="*/ 201 w 945"/>
                <a:gd name="T29" fmla="*/ 257 h 1601"/>
                <a:gd name="T30" fmla="*/ 325 w 945"/>
                <a:gd name="T31" fmla="*/ 518 h 1601"/>
                <a:gd name="T32" fmla="*/ 306 w 945"/>
                <a:gd name="T33" fmla="*/ 555 h 1601"/>
                <a:gd name="T34" fmla="*/ 21 w 945"/>
                <a:gd name="T35" fmla="*/ 608 h 1601"/>
                <a:gd name="T36" fmla="*/ 16 w 945"/>
                <a:gd name="T37" fmla="*/ 634 h 1601"/>
                <a:gd name="T38" fmla="*/ 254 w 945"/>
                <a:gd name="T39" fmla="*/ 798 h 1601"/>
                <a:gd name="T40" fmla="*/ 256 w 945"/>
                <a:gd name="T41" fmla="*/ 840 h 1601"/>
                <a:gd name="T42" fmla="*/ 37 w 945"/>
                <a:gd name="T43" fmla="*/ 1028 h 1601"/>
                <a:gd name="T44" fmla="*/ 45 w 945"/>
                <a:gd name="T45" fmla="*/ 1053 h 1601"/>
                <a:gd name="T46" fmla="*/ 333 w 945"/>
                <a:gd name="T47" fmla="*/ 1076 h 1601"/>
                <a:gd name="T48" fmla="*/ 356 w 945"/>
                <a:gd name="T49" fmla="*/ 1111 h 1601"/>
                <a:gd name="T50" fmla="*/ 260 w 945"/>
                <a:gd name="T51" fmla="*/ 1384 h 1601"/>
                <a:gd name="T52" fmla="*/ 279 w 945"/>
                <a:gd name="T53" fmla="*/ 1401 h 1601"/>
                <a:gd name="T54" fmla="*/ 540 w 945"/>
                <a:gd name="T55" fmla="*/ 1277 h 1601"/>
                <a:gd name="T56" fmla="*/ 578 w 945"/>
                <a:gd name="T57" fmla="*/ 1296 h 1601"/>
                <a:gd name="T58" fmla="*/ 631 w 945"/>
                <a:gd name="T59" fmla="*/ 1580 h 1601"/>
                <a:gd name="T60" fmla="*/ 657 w 945"/>
                <a:gd name="T61" fmla="*/ 1586 h 1601"/>
                <a:gd name="T62" fmla="*/ 835 w 945"/>
                <a:gd name="T63" fmla="*/ 1337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5" h="1601">
                  <a:moveTo>
                    <a:pt x="835" y="1337"/>
                  </a:moveTo>
                  <a:cubicBezTo>
                    <a:pt x="856" y="1291"/>
                    <a:pt x="884" y="1248"/>
                    <a:pt x="918" y="1210"/>
                  </a:cubicBezTo>
                  <a:cubicBezTo>
                    <a:pt x="884" y="1218"/>
                    <a:pt x="849" y="1224"/>
                    <a:pt x="812" y="1224"/>
                  </a:cubicBezTo>
                  <a:cubicBezTo>
                    <a:pt x="572" y="1224"/>
                    <a:pt x="377" y="1030"/>
                    <a:pt x="377" y="790"/>
                  </a:cubicBezTo>
                  <a:cubicBezTo>
                    <a:pt x="377" y="549"/>
                    <a:pt x="572" y="354"/>
                    <a:pt x="812" y="354"/>
                  </a:cubicBezTo>
                  <a:cubicBezTo>
                    <a:pt x="859" y="354"/>
                    <a:pt x="903" y="364"/>
                    <a:pt x="945" y="377"/>
                  </a:cubicBezTo>
                  <a:cubicBezTo>
                    <a:pt x="945" y="26"/>
                    <a:pt x="945" y="26"/>
                    <a:pt x="945" y="26"/>
                  </a:cubicBezTo>
                  <a:cubicBezTo>
                    <a:pt x="804" y="231"/>
                    <a:pt x="804" y="231"/>
                    <a:pt x="804" y="231"/>
                  </a:cubicBezTo>
                  <a:cubicBezTo>
                    <a:pt x="793" y="247"/>
                    <a:pt x="774" y="248"/>
                    <a:pt x="762" y="234"/>
                  </a:cubicBezTo>
                  <a:cubicBezTo>
                    <a:pt x="574" y="14"/>
                    <a:pt x="574" y="14"/>
                    <a:pt x="574" y="14"/>
                  </a:cubicBezTo>
                  <a:cubicBezTo>
                    <a:pt x="562" y="0"/>
                    <a:pt x="550" y="3"/>
                    <a:pt x="549" y="22"/>
                  </a:cubicBezTo>
                  <a:cubicBezTo>
                    <a:pt x="526" y="310"/>
                    <a:pt x="526" y="310"/>
                    <a:pt x="526" y="310"/>
                  </a:cubicBezTo>
                  <a:cubicBezTo>
                    <a:pt x="525" y="329"/>
                    <a:pt x="509" y="339"/>
                    <a:pt x="491" y="333"/>
                  </a:cubicBezTo>
                  <a:cubicBezTo>
                    <a:pt x="218" y="237"/>
                    <a:pt x="218" y="237"/>
                    <a:pt x="218" y="237"/>
                  </a:cubicBezTo>
                  <a:cubicBezTo>
                    <a:pt x="200" y="231"/>
                    <a:pt x="192" y="240"/>
                    <a:pt x="201" y="257"/>
                  </a:cubicBezTo>
                  <a:cubicBezTo>
                    <a:pt x="325" y="518"/>
                    <a:pt x="325" y="518"/>
                    <a:pt x="325" y="518"/>
                  </a:cubicBezTo>
                  <a:cubicBezTo>
                    <a:pt x="333" y="535"/>
                    <a:pt x="324" y="551"/>
                    <a:pt x="306" y="555"/>
                  </a:cubicBezTo>
                  <a:cubicBezTo>
                    <a:pt x="21" y="608"/>
                    <a:pt x="21" y="608"/>
                    <a:pt x="21" y="608"/>
                  </a:cubicBezTo>
                  <a:cubicBezTo>
                    <a:pt x="3" y="611"/>
                    <a:pt x="0" y="623"/>
                    <a:pt x="16" y="634"/>
                  </a:cubicBezTo>
                  <a:cubicBezTo>
                    <a:pt x="254" y="798"/>
                    <a:pt x="254" y="798"/>
                    <a:pt x="254" y="798"/>
                  </a:cubicBezTo>
                  <a:cubicBezTo>
                    <a:pt x="270" y="809"/>
                    <a:pt x="271" y="827"/>
                    <a:pt x="256" y="840"/>
                  </a:cubicBezTo>
                  <a:cubicBezTo>
                    <a:pt x="37" y="1028"/>
                    <a:pt x="37" y="1028"/>
                    <a:pt x="37" y="1028"/>
                  </a:cubicBezTo>
                  <a:cubicBezTo>
                    <a:pt x="22" y="1040"/>
                    <a:pt x="26" y="1051"/>
                    <a:pt x="45" y="1053"/>
                  </a:cubicBezTo>
                  <a:cubicBezTo>
                    <a:pt x="333" y="1076"/>
                    <a:pt x="333" y="1076"/>
                    <a:pt x="333" y="1076"/>
                  </a:cubicBezTo>
                  <a:cubicBezTo>
                    <a:pt x="352" y="1077"/>
                    <a:pt x="362" y="1093"/>
                    <a:pt x="356" y="1111"/>
                  </a:cubicBezTo>
                  <a:cubicBezTo>
                    <a:pt x="260" y="1384"/>
                    <a:pt x="260" y="1384"/>
                    <a:pt x="260" y="1384"/>
                  </a:cubicBezTo>
                  <a:cubicBezTo>
                    <a:pt x="253" y="1402"/>
                    <a:pt x="262" y="1410"/>
                    <a:pt x="279" y="1401"/>
                  </a:cubicBezTo>
                  <a:cubicBezTo>
                    <a:pt x="540" y="1277"/>
                    <a:pt x="540" y="1277"/>
                    <a:pt x="540" y="1277"/>
                  </a:cubicBezTo>
                  <a:cubicBezTo>
                    <a:pt x="557" y="1269"/>
                    <a:pt x="574" y="1278"/>
                    <a:pt x="578" y="1296"/>
                  </a:cubicBezTo>
                  <a:cubicBezTo>
                    <a:pt x="631" y="1580"/>
                    <a:pt x="631" y="1580"/>
                    <a:pt x="631" y="1580"/>
                  </a:cubicBezTo>
                  <a:cubicBezTo>
                    <a:pt x="634" y="1599"/>
                    <a:pt x="646" y="1601"/>
                    <a:pt x="657" y="1586"/>
                  </a:cubicBezTo>
                  <a:cubicBezTo>
                    <a:pt x="657" y="1586"/>
                    <a:pt x="829" y="1339"/>
                    <a:pt x="835" y="13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7">
              <a:extLst>
                <a:ext uri="{FF2B5EF4-FFF2-40B4-BE49-F238E27FC236}">
                  <a16:creationId xmlns:a16="http://schemas.microsoft.com/office/drawing/2014/main" id="{15AA286D-31E9-463A-B986-309254CA51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80801" y="901700"/>
              <a:ext cx="169863" cy="169863"/>
            </a:xfrm>
            <a:custGeom>
              <a:avLst/>
              <a:gdLst>
                <a:gd name="T0" fmla="*/ 199 w 398"/>
                <a:gd name="T1" fmla="*/ 398 h 398"/>
                <a:gd name="T2" fmla="*/ 0 w 398"/>
                <a:gd name="T3" fmla="*/ 199 h 398"/>
                <a:gd name="T4" fmla="*/ 199 w 398"/>
                <a:gd name="T5" fmla="*/ 0 h 398"/>
                <a:gd name="T6" fmla="*/ 398 w 398"/>
                <a:gd name="T7" fmla="*/ 199 h 398"/>
                <a:gd name="T8" fmla="*/ 199 w 398"/>
                <a:gd name="T9" fmla="*/ 398 h 398"/>
                <a:gd name="T10" fmla="*/ 199 w 398"/>
                <a:gd name="T11" fmla="*/ 128 h 398"/>
                <a:gd name="T12" fmla="*/ 128 w 398"/>
                <a:gd name="T13" fmla="*/ 199 h 398"/>
                <a:gd name="T14" fmla="*/ 199 w 398"/>
                <a:gd name="T15" fmla="*/ 270 h 398"/>
                <a:gd name="T16" fmla="*/ 270 w 398"/>
                <a:gd name="T17" fmla="*/ 199 h 398"/>
                <a:gd name="T18" fmla="*/ 199 w 398"/>
                <a:gd name="T19" fmla="*/ 12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8" h="398">
                  <a:moveTo>
                    <a:pt x="199" y="398"/>
                  </a:moveTo>
                  <a:cubicBezTo>
                    <a:pt x="89" y="398"/>
                    <a:pt x="0" y="309"/>
                    <a:pt x="0" y="199"/>
                  </a:cubicBezTo>
                  <a:cubicBezTo>
                    <a:pt x="0" y="89"/>
                    <a:pt x="89" y="0"/>
                    <a:pt x="199" y="0"/>
                  </a:cubicBezTo>
                  <a:cubicBezTo>
                    <a:pt x="309" y="0"/>
                    <a:pt x="398" y="89"/>
                    <a:pt x="398" y="199"/>
                  </a:cubicBezTo>
                  <a:cubicBezTo>
                    <a:pt x="398" y="309"/>
                    <a:pt x="309" y="398"/>
                    <a:pt x="199" y="398"/>
                  </a:cubicBezTo>
                  <a:close/>
                  <a:moveTo>
                    <a:pt x="199" y="128"/>
                  </a:moveTo>
                  <a:cubicBezTo>
                    <a:pt x="160" y="128"/>
                    <a:pt x="128" y="160"/>
                    <a:pt x="128" y="199"/>
                  </a:cubicBezTo>
                  <a:cubicBezTo>
                    <a:pt x="128" y="238"/>
                    <a:pt x="160" y="270"/>
                    <a:pt x="199" y="270"/>
                  </a:cubicBezTo>
                  <a:cubicBezTo>
                    <a:pt x="238" y="270"/>
                    <a:pt x="270" y="238"/>
                    <a:pt x="270" y="199"/>
                  </a:cubicBezTo>
                  <a:cubicBezTo>
                    <a:pt x="270" y="160"/>
                    <a:pt x="238" y="128"/>
                    <a:pt x="199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8">
              <a:extLst>
                <a:ext uri="{FF2B5EF4-FFF2-40B4-BE49-F238E27FC236}">
                  <a16:creationId xmlns:a16="http://schemas.microsoft.com/office/drawing/2014/main" id="{DF6ECF33-273A-4445-B5B6-CA66E9AC9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3163" y="1360488"/>
              <a:ext cx="130175" cy="53975"/>
            </a:xfrm>
            <a:custGeom>
              <a:avLst/>
              <a:gdLst>
                <a:gd name="T0" fmla="*/ 240 w 304"/>
                <a:gd name="T1" fmla="*/ 128 h 128"/>
                <a:gd name="T2" fmla="*/ 64 w 304"/>
                <a:gd name="T3" fmla="*/ 128 h 128"/>
                <a:gd name="T4" fmla="*/ 0 w 304"/>
                <a:gd name="T5" fmla="*/ 64 h 128"/>
                <a:gd name="T6" fmla="*/ 64 w 304"/>
                <a:gd name="T7" fmla="*/ 0 h 128"/>
                <a:gd name="T8" fmla="*/ 240 w 304"/>
                <a:gd name="T9" fmla="*/ 0 h 128"/>
                <a:gd name="T10" fmla="*/ 304 w 304"/>
                <a:gd name="T11" fmla="*/ 64 h 128"/>
                <a:gd name="T12" fmla="*/ 240 w 304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28">
                  <a:moveTo>
                    <a:pt x="240" y="128"/>
                  </a:moveTo>
                  <a:cubicBezTo>
                    <a:pt x="64" y="128"/>
                    <a:pt x="64" y="128"/>
                    <a:pt x="64" y="128"/>
                  </a:cubicBezTo>
                  <a:cubicBezTo>
                    <a:pt x="29" y="128"/>
                    <a:pt x="0" y="99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5" y="0"/>
                    <a:pt x="304" y="29"/>
                    <a:pt x="304" y="64"/>
                  </a:cubicBezTo>
                  <a:cubicBezTo>
                    <a:pt x="304" y="99"/>
                    <a:pt x="275" y="128"/>
                    <a:pt x="240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9">
              <a:extLst>
                <a:ext uri="{FF2B5EF4-FFF2-40B4-BE49-F238E27FC236}">
                  <a16:creationId xmlns:a16="http://schemas.microsoft.com/office/drawing/2014/main" id="{2A77BEA3-F419-4326-860E-9BEE0B10A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3163" y="1214438"/>
              <a:ext cx="130175" cy="53975"/>
            </a:xfrm>
            <a:custGeom>
              <a:avLst/>
              <a:gdLst>
                <a:gd name="T0" fmla="*/ 240 w 304"/>
                <a:gd name="T1" fmla="*/ 128 h 128"/>
                <a:gd name="T2" fmla="*/ 64 w 304"/>
                <a:gd name="T3" fmla="*/ 128 h 128"/>
                <a:gd name="T4" fmla="*/ 0 w 304"/>
                <a:gd name="T5" fmla="*/ 64 h 128"/>
                <a:gd name="T6" fmla="*/ 64 w 304"/>
                <a:gd name="T7" fmla="*/ 0 h 128"/>
                <a:gd name="T8" fmla="*/ 240 w 304"/>
                <a:gd name="T9" fmla="*/ 0 h 128"/>
                <a:gd name="T10" fmla="*/ 304 w 304"/>
                <a:gd name="T11" fmla="*/ 64 h 128"/>
                <a:gd name="T12" fmla="*/ 240 w 304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28">
                  <a:moveTo>
                    <a:pt x="240" y="128"/>
                  </a:moveTo>
                  <a:cubicBezTo>
                    <a:pt x="64" y="128"/>
                    <a:pt x="64" y="128"/>
                    <a:pt x="64" y="128"/>
                  </a:cubicBezTo>
                  <a:cubicBezTo>
                    <a:pt x="29" y="128"/>
                    <a:pt x="0" y="99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5" y="0"/>
                    <a:pt x="304" y="29"/>
                    <a:pt x="304" y="64"/>
                  </a:cubicBezTo>
                  <a:cubicBezTo>
                    <a:pt x="304" y="99"/>
                    <a:pt x="275" y="128"/>
                    <a:pt x="240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0">
              <a:extLst>
                <a:ext uri="{FF2B5EF4-FFF2-40B4-BE49-F238E27FC236}">
                  <a16:creationId xmlns:a16="http://schemas.microsoft.com/office/drawing/2014/main" id="{DE16F4DC-92DB-443D-82DB-BBDC11F76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3163" y="1069975"/>
              <a:ext cx="130175" cy="53975"/>
            </a:xfrm>
            <a:custGeom>
              <a:avLst/>
              <a:gdLst>
                <a:gd name="T0" fmla="*/ 240 w 304"/>
                <a:gd name="T1" fmla="*/ 127 h 127"/>
                <a:gd name="T2" fmla="*/ 64 w 304"/>
                <a:gd name="T3" fmla="*/ 127 h 127"/>
                <a:gd name="T4" fmla="*/ 0 w 304"/>
                <a:gd name="T5" fmla="*/ 64 h 127"/>
                <a:gd name="T6" fmla="*/ 64 w 304"/>
                <a:gd name="T7" fmla="*/ 0 h 127"/>
                <a:gd name="T8" fmla="*/ 240 w 304"/>
                <a:gd name="T9" fmla="*/ 0 h 127"/>
                <a:gd name="T10" fmla="*/ 304 w 304"/>
                <a:gd name="T11" fmla="*/ 64 h 127"/>
                <a:gd name="T12" fmla="*/ 240 w 304"/>
                <a:gd name="T13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27">
                  <a:moveTo>
                    <a:pt x="240" y="127"/>
                  </a:moveTo>
                  <a:cubicBezTo>
                    <a:pt x="64" y="127"/>
                    <a:pt x="64" y="127"/>
                    <a:pt x="64" y="127"/>
                  </a:cubicBezTo>
                  <a:cubicBezTo>
                    <a:pt x="29" y="127"/>
                    <a:pt x="0" y="99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5" y="0"/>
                    <a:pt x="304" y="29"/>
                    <a:pt x="304" y="64"/>
                  </a:cubicBezTo>
                  <a:cubicBezTo>
                    <a:pt x="304" y="99"/>
                    <a:pt x="275" y="127"/>
                    <a:pt x="240" y="1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1">
              <a:extLst>
                <a:ext uri="{FF2B5EF4-FFF2-40B4-BE49-F238E27FC236}">
                  <a16:creationId xmlns:a16="http://schemas.microsoft.com/office/drawing/2014/main" id="{730B38AC-8A8B-4BC3-BA81-DB93FA0566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0438" y="901700"/>
              <a:ext cx="334963" cy="869950"/>
            </a:xfrm>
            <a:custGeom>
              <a:avLst/>
              <a:gdLst>
                <a:gd name="T0" fmla="*/ 670 w 788"/>
                <a:gd name="T1" fmla="*/ 1372 h 2047"/>
                <a:gd name="T2" fmla="*/ 630 w 788"/>
                <a:gd name="T3" fmla="*/ 1334 h 2047"/>
                <a:gd name="T4" fmla="*/ 630 w 788"/>
                <a:gd name="T5" fmla="*/ 236 h 2047"/>
                <a:gd name="T6" fmla="*/ 394 w 788"/>
                <a:gd name="T7" fmla="*/ 0 h 2047"/>
                <a:gd name="T8" fmla="*/ 158 w 788"/>
                <a:gd name="T9" fmla="*/ 236 h 2047"/>
                <a:gd name="T10" fmla="*/ 158 w 788"/>
                <a:gd name="T11" fmla="*/ 1334 h 2047"/>
                <a:gd name="T12" fmla="*/ 118 w 788"/>
                <a:gd name="T13" fmla="*/ 1372 h 2047"/>
                <a:gd name="T14" fmla="*/ 0 w 788"/>
                <a:gd name="T15" fmla="*/ 1653 h 2047"/>
                <a:gd name="T16" fmla="*/ 394 w 788"/>
                <a:gd name="T17" fmla="*/ 2047 h 2047"/>
                <a:gd name="T18" fmla="*/ 788 w 788"/>
                <a:gd name="T19" fmla="*/ 1653 h 2047"/>
                <a:gd name="T20" fmla="*/ 670 w 788"/>
                <a:gd name="T21" fmla="*/ 1372 h 2047"/>
                <a:gd name="T22" fmla="*/ 399 w 788"/>
                <a:gd name="T23" fmla="*/ 1839 h 2047"/>
                <a:gd name="T24" fmla="*/ 132 w 788"/>
                <a:gd name="T25" fmla="*/ 1654 h 2047"/>
                <a:gd name="T26" fmla="*/ 229 w 788"/>
                <a:gd name="T27" fmla="*/ 1449 h 2047"/>
                <a:gd name="T28" fmla="*/ 289 w 788"/>
                <a:gd name="T29" fmla="*/ 1285 h 2047"/>
                <a:gd name="T30" fmla="*/ 289 w 788"/>
                <a:gd name="T31" fmla="*/ 406 h 2047"/>
                <a:gd name="T32" fmla="*/ 394 w 788"/>
                <a:gd name="T33" fmla="*/ 387 h 2047"/>
                <a:gd name="T34" fmla="*/ 434 w 788"/>
                <a:gd name="T35" fmla="*/ 389 h 2047"/>
                <a:gd name="T36" fmla="*/ 434 w 788"/>
                <a:gd name="T37" fmla="*/ 1315 h 2047"/>
                <a:gd name="T38" fmla="*/ 499 w 788"/>
                <a:gd name="T39" fmla="*/ 1413 h 2047"/>
                <a:gd name="T40" fmla="*/ 399 w 788"/>
                <a:gd name="T41" fmla="*/ 1839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8" h="2047">
                  <a:moveTo>
                    <a:pt x="670" y="1372"/>
                  </a:moveTo>
                  <a:cubicBezTo>
                    <a:pt x="630" y="1334"/>
                    <a:pt x="630" y="1334"/>
                    <a:pt x="630" y="1334"/>
                  </a:cubicBezTo>
                  <a:cubicBezTo>
                    <a:pt x="630" y="236"/>
                    <a:pt x="630" y="236"/>
                    <a:pt x="630" y="236"/>
                  </a:cubicBezTo>
                  <a:cubicBezTo>
                    <a:pt x="630" y="106"/>
                    <a:pt x="524" y="0"/>
                    <a:pt x="394" y="0"/>
                  </a:cubicBezTo>
                  <a:cubicBezTo>
                    <a:pt x="264" y="0"/>
                    <a:pt x="158" y="106"/>
                    <a:pt x="158" y="236"/>
                  </a:cubicBezTo>
                  <a:cubicBezTo>
                    <a:pt x="158" y="1334"/>
                    <a:pt x="158" y="1334"/>
                    <a:pt x="158" y="1334"/>
                  </a:cubicBezTo>
                  <a:cubicBezTo>
                    <a:pt x="118" y="1372"/>
                    <a:pt x="118" y="1372"/>
                    <a:pt x="118" y="1372"/>
                  </a:cubicBezTo>
                  <a:cubicBezTo>
                    <a:pt x="42" y="1447"/>
                    <a:pt x="0" y="1547"/>
                    <a:pt x="0" y="1653"/>
                  </a:cubicBezTo>
                  <a:cubicBezTo>
                    <a:pt x="0" y="1871"/>
                    <a:pt x="177" y="2047"/>
                    <a:pt x="394" y="2047"/>
                  </a:cubicBezTo>
                  <a:cubicBezTo>
                    <a:pt x="611" y="2047"/>
                    <a:pt x="788" y="1871"/>
                    <a:pt x="788" y="1653"/>
                  </a:cubicBezTo>
                  <a:cubicBezTo>
                    <a:pt x="788" y="1547"/>
                    <a:pt x="746" y="1447"/>
                    <a:pt x="670" y="1372"/>
                  </a:cubicBezTo>
                  <a:close/>
                  <a:moveTo>
                    <a:pt x="399" y="1839"/>
                  </a:moveTo>
                  <a:cubicBezTo>
                    <a:pt x="252" y="1878"/>
                    <a:pt x="132" y="1798"/>
                    <a:pt x="132" y="1654"/>
                  </a:cubicBezTo>
                  <a:cubicBezTo>
                    <a:pt x="132" y="1571"/>
                    <a:pt x="170" y="1498"/>
                    <a:pt x="229" y="1449"/>
                  </a:cubicBezTo>
                  <a:cubicBezTo>
                    <a:pt x="247" y="1435"/>
                    <a:pt x="289" y="1396"/>
                    <a:pt x="289" y="1285"/>
                  </a:cubicBezTo>
                  <a:cubicBezTo>
                    <a:pt x="289" y="1173"/>
                    <a:pt x="289" y="406"/>
                    <a:pt x="289" y="406"/>
                  </a:cubicBezTo>
                  <a:cubicBezTo>
                    <a:pt x="289" y="396"/>
                    <a:pt x="336" y="387"/>
                    <a:pt x="394" y="387"/>
                  </a:cubicBezTo>
                  <a:cubicBezTo>
                    <a:pt x="408" y="387"/>
                    <a:pt x="421" y="388"/>
                    <a:pt x="434" y="389"/>
                  </a:cubicBezTo>
                  <a:cubicBezTo>
                    <a:pt x="434" y="1315"/>
                    <a:pt x="434" y="1315"/>
                    <a:pt x="434" y="1315"/>
                  </a:cubicBezTo>
                  <a:cubicBezTo>
                    <a:pt x="434" y="1350"/>
                    <a:pt x="465" y="1381"/>
                    <a:pt x="499" y="1413"/>
                  </a:cubicBezTo>
                  <a:cubicBezTo>
                    <a:pt x="647" y="1551"/>
                    <a:pt x="539" y="1802"/>
                    <a:pt x="399" y="18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Freeform 11">
            <a:extLst>
              <a:ext uri="{FF2B5EF4-FFF2-40B4-BE49-F238E27FC236}">
                <a16:creationId xmlns:a16="http://schemas.microsoft.com/office/drawing/2014/main" id="{F29149EF-D480-47F0-9D9A-FD9FB0FDDCA1}"/>
              </a:ext>
            </a:extLst>
          </p:cNvPr>
          <p:cNvSpPr>
            <a:spLocks noEditPoints="1"/>
          </p:cNvSpPr>
          <p:nvPr/>
        </p:nvSpPr>
        <p:spPr bwMode="auto">
          <a:xfrm>
            <a:off x="8318090" y="2056349"/>
            <a:ext cx="542851" cy="514477"/>
          </a:xfrm>
          <a:custGeom>
            <a:avLst/>
            <a:gdLst>
              <a:gd name="T0" fmla="*/ 674 w 2042"/>
              <a:gd name="T1" fmla="*/ 903 h 2042"/>
              <a:gd name="T2" fmla="*/ 634 w 2042"/>
              <a:gd name="T3" fmla="*/ 876 h 2042"/>
              <a:gd name="T4" fmla="*/ 954 w 2042"/>
              <a:gd name="T5" fmla="*/ 1627 h 2042"/>
              <a:gd name="T6" fmla="*/ 951 w 2042"/>
              <a:gd name="T7" fmla="*/ 1629 h 2042"/>
              <a:gd name="T8" fmla="*/ 2042 w 2042"/>
              <a:gd name="T9" fmla="*/ 1021 h 2042"/>
              <a:gd name="T10" fmla="*/ 0 w 2042"/>
              <a:gd name="T11" fmla="*/ 1021 h 2042"/>
              <a:gd name="T12" fmla="*/ 2042 w 2042"/>
              <a:gd name="T13" fmla="*/ 1021 h 2042"/>
              <a:gd name="T14" fmla="*/ 1506 w 2042"/>
              <a:gd name="T15" fmla="*/ 779 h 2042"/>
              <a:gd name="T16" fmla="*/ 1654 w 2042"/>
              <a:gd name="T17" fmla="*/ 709 h 2042"/>
              <a:gd name="T18" fmla="*/ 1807 w 2042"/>
              <a:gd name="T19" fmla="*/ 737 h 2042"/>
              <a:gd name="T20" fmla="*/ 1783 w 2042"/>
              <a:gd name="T21" fmla="*/ 668 h 2042"/>
              <a:gd name="T22" fmla="*/ 1643 w 2042"/>
              <a:gd name="T23" fmla="*/ 625 h 2042"/>
              <a:gd name="T24" fmla="*/ 1531 w 2042"/>
              <a:gd name="T25" fmla="*/ 643 h 2042"/>
              <a:gd name="T26" fmla="*/ 1577 w 2042"/>
              <a:gd name="T27" fmla="*/ 571 h 2042"/>
              <a:gd name="T28" fmla="*/ 1504 w 2042"/>
              <a:gd name="T29" fmla="*/ 524 h 2042"/>
              <a:gd name="T30" fmla="*/ 1603 w 2042"/>
              <a:gd name="T31" fmla="*/ 428 h 2042"/>
              <a:gd name="T32" fmla="*/ 1446 w 2042"/>
              <a:gd name="T33" fmla="*/ 296 h 2042"/>
              <a:gd name="T34" fmla="*/ 1253 w 2042"/>
              <a:gd name="T35" fmla="*/ 367 h 2042"/>
              <a:gd name="T36" fmla="*/ 1170 w 2042"/>
              <a:gd name="T37" fmla="*/ 318 h 2042"/>
              <a:gd name="T38" fmla="*/ 1048 w 2042"/>
              <a:gd name="T39" fmla="*/ 242 h 2042"/>
              <a:gd name="T40" fmla="*/ 964 w 2042"/>
              <a:gd name="T41" fmla="*/ 275 h 2042"/>
              <a:gd name="T42" fmla="*/ 1040 w 2042"/>
              <a:gd name="T43" fmla="*/ 355 h 2042"/>
              <a:gd name="T44" fmla="*/ 957 w 2042"/>
              <a:gd name="T45" fmla="*/ 355 h 2042"/>
              <a:gd name="T46" fmla="*/ 930 w 2042"/>
              <a:gd name="T47" fmla="*/ 202 h 2042"/>
              <a:gd name="T48" fmla="*/ 683 w 2042"/>
              <a:gd name="T49" fmla="*/ 251 h 2042"/>
              <a:gd name="T50" fmla="*/ 686 w 2042"/>
              <a:gd name="T51" fmla="*/ 287 h 2042"/>
              <a:gd name="T52" fmla="*/ 691 w 2042"/>
              <a:gd name="T53" fmla="*/ 326 h 2042"/>
              <a:gd name="T54" fmla="*/ 589 w 2042"/>
              <a:gd name="T55" fmla="*/ 300 h 2042"/>
              <a:gd name="T56" fmla="*/ 597 w 2042"/>
              <a:gd name="T57" fmla="*/ 326 h 2042"/>
              <a:gd name="T58" fmla="*/ 731 w 2042"/>
              <a:gd name="T59" fmla="*/ 347 h 2042"/>
              <a:gd name="T60" fmla="*/ 771 w 2042"/>
              <a:gd name="T61" fmla="*/ 389 h 2042"/>
              <a:gd name="T62" fmla="*/ 922 w 2042"/>
              <a:gd name="T63" fmla="*/ 404 h 2042"/>
              <a:gd name="T64" fmla="*/ 1061 w 2042"/>
              <a:gd name="T65" fmla="*/ 522 h 2042"/>
              <a:gd name="T66" fmla="*/ 944 w 2042"/>
              <a:gd name="T67" fmla="*/ 540 h 2042"/>
              <a:gd name="T68" fmla="*/ 859 w 2042"/>
              <a:gd name="T69" fmla="*/ 606 h 2042"/>
              <a:gd name="T70" fmla="*/ 758 w 2042"/>
              <a:gd name="T71" fmla="*/ 702 h 2042"/>
              <a:gd name="T72" fmla="*/ 759 w 2042"/>
              <a:gd name="T73" fmla="*/ 700 h 2042"/>
              <a:gd name="T74" fmla="*/ 705 w 2042"/>
              <a:gd name="T75" fmla="*/ 788 h 2042"/>
              <a:gd name="T76" fmla="*/ 609 w 2042"/>
              <a:gd name="T77" fmla="*/ 769 h 2042"/>
              <a:gd name="T78" fmla="*/ 503 w 2042"/>
              <a:gd name="T79" fmla="*/ 922 h 2042"/>
              <a:gd name="T80" fmla="*/ 570 w 2042"/>
              <a:gd name="T81" fmla="*/ 955 h 2042"/>
              <a:gd name="T82" fmla="*/ 623 w 2042"/>
              <a:gd name="T83" fmla="*/ 1028 h 2042"/>
              <a:gd name="T84" fmla="*/ 862 w 2042"/>
              <a:gd name="T85" fmla="*/ 1040 h 2042"/>
              <a:gd name="T86" fmla="*/ 1061 w 2042"/>
              <a:gd name="T87" fmla="*/ 1170 h 2042"/>
              <a:gd name="T88" fmla="*/ 1145 w 2042"/>
              <a:gd name="T89" fmla="*/ 1332 h 2042"/>
              <a:gd name="T90" fmla="*/ 1114 w 2042"/>
              <a:gd name="T91" fmla="*/ 1439 h 2042"/>
              <a:gd name="T92" fmla="*/ 1044 w 2042"/>
              <a:gd name="T93" fmla="*/ 1530 h 2042"/>
              <a:gd name="T94" fmla="*/ 951 w 2042"/>
              <a:gd name="T95" fmla="*/ 1628 h 2042"/>
              <a:gd name="T96" fmla="*/ 945 w 2042"/>
              <a:gd name="T97" fmla="*/ 1627 h 2042"/>
              <a:gd name="T98" fmla="*/ 931 w 2042"/>
              <a:gd name="T99" fmla="*/ 1780 h 2042"/>
              <a:gd name="T100" fmla="*/ 787 w 2042"/>
              <a:gd name="T101" fmla="*/ 1524 h 2042"/>
              <a:gd name="T102" fmla="*/ 645 w 2042"/>
              <a:gd name="T103" fmla="*/ 1204 h 2042"/>
              <a:gd name="T104" fmla="*/ 628 w 2042"/>
              <a:gd name="T105" fmla="*/ 1048 h 2042"/>
              <a:gd name="T106" fmla="*/ 540 w 2042"/>
              <a:gd name="T107" fmla="*/ 978 h 2042"/>
              <a:gd name="T108" fmla="*/ 361 w 2042"/>
              <a:gd name="T109" fmla="*/ 857 h 2042"/>
              <a:gd name="T110" fmla="*/ 300 w 2042"/>
              <a:gd name="T111" fmla="*/ 783 h 2042"/>
              <a:gd name="T112" fmla="*/ 180 w 2042"/>
              <a:gd name="T113" fmla="*/ 1021 h 2042"/>
              <a:gd name="T114" fmla="*/ 1762 w 2042"/>
              <a:gd name="T115" fmla="*/ 1417 h 2042"/>
              <a:gd name="T116" fmla="*/ 1711 w 2042"/>
              <a:gd name="T117" fmla="*/ 1152 h 2042"/>
              <a:gd name="T118" fmla="*/ 1442 w 2042"/>
              <a:gd name="T119" fmla="*/ 1048 h 2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42" h="2042">
                <a:moveTo>
                  <a:pt x="718" y="874"/>
                </a:moveTo>
                <a:cubicBezTo>
                  <a:pt x="720" y="897"/>
                  <a:pt x="690" y="902"/>
                  <a:pt x="674" y="903"/>
                </a:cubicBezTo>
                <a:cubicBezTo>
                  <a:pt x="645" y="905"/>
                  <a:pt x="643" y="900"/>
                  <a:pt x="637" y="876"/>
                </a:cubicBezTo>
                <a:cubicBezTo>
                  <a:pt x="634" y="876"/>
                  <a:pt x="634" y="876"/>
                  <a:pt x="634" y="876"/>
                </a:cubicBezTo>
                <a:cubicBezTo>
                  <a:pt x="648" y="865"/>
                  <a:pt x="702" y="868"/>
                  <a:pt x="718" y="874"/>
                </a:cubicBezTo>
                <a:close/>
                <a:moveTo>
                  <a:pt x="954" y="1627"/>
                </a:moveTo>
                <a:cubicBezTo>
                  <a:pt x="953" y="1627"/>
                  <a:pt x="952" y="1628"/>
                  <a:pt x="951" y="1628"/>
                </a:cubicBezTo>
                <a:cubicBezTo>
                  <a:pt x="952" y="1628"/>
                  <a:pt x="952" y="1629"/>
                  <a:pt x="951" y="1629"/>
                </a:cubicBezTo>
                <a:cubicBezTo>
                  <a:pt x="952" y="1629"/>
                  <a:pt x="953" y="1627"/>
                  <a:pt x="954" y="1627"/>
                </a:cubicBezTo>
                <a:close/>
                <a:moveTo>
                  <a:pt x="2042" y="1021"/>
                </a:moveTo>
                <a:cubicBezTo>
                  <a:pt x="2042" y="1584"/>
                  <a:pt x="1585" y="2042"/>
                  <a:pt x="1021" y="2042"/>
                </a:cubicBezTo>
                <a:cubicBezTo>
                  <a:pt x="457" y="2042"/>
                  <a:pt x="0" y="1584"/>
                  <a:pt x="0" y="1021"/>
                </a:cubicBezTo>
                <a:cubicBezTo>
                  <a:pt x="0" y="457"/>
                  <a:pt x="457" y="0"/>
                  <a:pt x="1021" y="0"/>
                </a:cubicBezTo>
                <a:cubicBezTo>
                  <a:pt x="1585" y="0"/>
                  <a:pt x="2042" y="457"/>
                  <a:pt x="2042" y="1021"/>
                </a:cubicBezTo>
                <a:close/>
                <a:moveTo>
                  <a:pt x="1405" y="926"/>
                </a:moveTo>
                <a:cubicBezTo>
                  <a:pt x="1415" y="868"/>
                  <a:pt x="1476" y="827"/>
                  <a:pt x="1506" y="779"/>
                </a:cubicBezTo>
                <a:cubicBezTo>
                  <a:pt x="1523" y="752"/>
                  <a:pt x="1532" y="743"/>
                  <a:pt x="1563" y="740"/>
                </a:cubicBezTo>
                <a:cubicBezTo>
                  <a:pt x="1598" y="737"/>
                  <a:pt x="1623" y="726"/>
                  <a:pt x="1654" y="709"/>
                </a:cubicBezTo>
                <a:cubicBezTo>
                  <a:pt x="1681" y="695"/>
                  <a:pt x="1696" y="689"/>
                  <a:pt x="1717" y="713"/>
                </a:cubicBezTo>
                <a:cubicBezTo>
                  <a:pt x="1747" y="748"/>
                  <a:pt x="1762" y="750"/>
                  <a:pt x="1807" y="737"/>
                </a:cubicBezTo>
                <a:cubicBezTo>
                  <a:pt x="1808" y="737"/>
                  <a:pt x="1810" y="736"/>
                  <a:pt x="1811" y="736"/>
                </a:cubicBezTo>
                <a:cubicBezTo>
                  <a:pt x="1803" y="713"/>
                  <a:pt x="1794" y="690"/>
                  <a:pt x="1783" y="668"/>
                </a:cubicBezTo>
                <a:cubicBezTo>
                  <a:pt x="1766" y="660"/>
                  <a:pt x="1750" y="651"/>
                  <a:pt x="1735" y="635"/>
                </a:cubicBezTo>
                <a:cubicBezTo>
                  <a:pt x="1713" y="614"/>
                  <a:pt x="1669" y="603"/>
                  <a:pt x="1643" y="625"/>
                </a:cubicBezTo>
                <a:cubicBezTo>
                  <a:pt x="1622" y="643"/>
                  <a:pt x="1641" y="668"/>
                  <a:pt x="1610" y="683"/>
                </a:cubicBezTo>
                <a:cubicBezTo>
                  <a:pt x="1577" y="700"/>
                  <a:pt x="1472" y="695"/>
                  <a:pt x="1531" y="643"/>
                </a:cubicBezTo>
                <a:cubicBezTo>
                  <a:pt x="1548" y="627"/>
                  <a:pt x="1592" y="630"/>
                  <a:pt x="1602" y="614"/>
                </a:cubicBezTo>
                <a:cubicBezTo>
                  <a:pt x="1616" y="590"/>
                  <a:pt x="1583" y="588"/>
                  <a:pt x="1577" y="571"/>
                </a:cubicBezTo>
                <a:cubicBezTo>
                  <a:pt x="1572" y="558"/>
                  <a:pt x="1588" y="546"/>
                  <a:pt x="1585" y="535"/>
                </a:cubicBezTo>
                <a:cubicBezTo>
                  <a:pt x="1575" y="500"/>
                  <a:pt x="1524" y="550"/>
                  <a:pt x="1504" y="524"/>
                </a:cubicBezTo>
                <a:cubicBezTo>
                  <a:pt x="1485" y="501"/>
                  <a:pt x="1515" y="461"/>
                  <a:pt x="1535" y="450"/>
                </a:cubicBezTo>
                <a:cubicBezTo>
                  <a:pt x="1556" y="438"/>
                  <a:pt x="1585" y="442"/>
                  <a:pt x="1603" y="428"/>
                </a:cubicBezTo>
                <a:cubicBezTo>
                  <a:pt x="1606" y="426"/>
                  <a:pt x="1607" y="423"/>
                  <a:pt x="1609" y="420"/>
                </a:cubicBezTo>
                <a:cubicBezTo>
                  <a:pt x="1560" y="372"/>
                  <a:pt x="1505" y="331"/>
                  <a:pt x="1446" y="296"/>
                </a:cubicBezTo>
                <a:cubicBezTo>
                  <a:pt x="1420" y="327"/>
                  <a:pt x="1363" y="334"/>
                  <a:pt x="1327" y="340"/>
                </a:cubicBezTo>
                <a:cubicBezTo>
                  <a:pt x="1300" y="344"/>
                  <a:pt x="1276" y="349"/>
                  <a:pt x="1253" y="367"/>
                </a:cubicBezTo>
                <a:cubicBezTo>
                  <a:pt x="1235" y="382"/>
                  <a:pt x="1217" y="411"/>
                  <a:pt x="1193" y="416"/>
                </a:cubicBezTo>
                <a:cubicBezTo>
                  <a:pt x="1128" y="431"/>
                  <a:pt x="1162" y="344"/>
                  <a:pt x="1170" y="318"/>
                </a:cubicBezTo>
                <a:cubicBezTo>
                  <a:pt x="1184" y="264"/>
                  <a:pt x="1144" y="252"/>
                  <a:pt x="1100" y="255"/>
                </a:cubicBezTo>
                <a:cubicBezTo>
                  <a:pt x="1078" y="257"/>
                  <a:pt x="1067" y="255"/>
                  <a:pt x="1048" y="242"/>
                </a:cubicBezTo>
                <a:cubicBezTo>
                  <a:pt x="1032" y="231"/>
                  <a:pt x="1018" y="215"/>
                  <a:pt x="997" y="224"/>
                </a:cubicBezTo>
                <a:cubicBezTo>
                  <a:pt x="983" y="230"/>
                  <a:pt x="963" y="259"/>
                  <a:pt x="964" y="275"/>
                </a:cubicBezTo>
                <a:cubicBezTo>
                  <a:pt x="966" y="295"/>
                  <a:pt x="981" y="292"/>
                  <a:pt x="997" y="299"/>
                </a:cubicBezTo>
                <a:cubicBezTo>
                  <a:pt x="1021" y="309"/>
                  <a:pt x="1040" y="327"/>
                  <a:pt x="1040" y="355"/>
                </a:cubicBezTo>
                <a:cubicBezTo>
                  <a:pt x="1040" y="376"/>
                  <a:pt x="1025" y="406"/>
                  <a:pt x="1001" y="405"/>
                </a:cubicBezTo>
                <a:cubicBezTo>
                  <a:pt x="977" y="404"/>
                  <a:pt x="965" y="374"/>
                  <a:pt x="957" y="355"/>
                </a:cubicBezTo>
                <a:cubicBezTo>
                  <a:pt x="943" y="325"/>
                  <a:pt x="933" y="326"/>
                  <a:pt x="907" y="307"/>
                </a:cubicBezTo>
                <a:cubicBezTo>
                  <a:pt x="855" y="269"/>
                  <a:pt x="939" y="243"/>
                  <a:pt x="930" y="202"/>
                </a:cubicBezTo>
                <a:cubicBezTo>
                  <a:pt x="928" y="195"/>
                  <a:pt x="925" y="190"/>
                  <a:pt x="922" y="186"/>
                </a:cubicBezTo>
                <a:cubicBezTo>
                  <a:pt x="838" y="196"/>
                  <a:pt x="758" y="218"/>
                  <a:pt x="683" y="251"/>
                </a:cubicBezTo>
                <a:cubicBezTo>
                  <a:pt x="683" y="251"/>
                  <a:pt x="683" y="252"/>
                  <a:pt x="683" y="253"/>
                </a:cubicBezTo>
                <a:cubicBezTo>
                  <a:pt x="684" y="274"/>
                  <a:pt x="659" y="273"/>
                  <a:pt x="686" y="287"/>
                </a:cubicBezTo>
                <a:cubicBezTo>
                  <a:pt x="696" y="293"/>
                  <a:pt x="712" y="284"/>
                  <a:pt x="717" y="300"/>
                </a:cubicBezTo>
                <a:cubicBezTo>
                  <a:pt x="723" y="318"/>
                  <a:pt x="704" y="324"/>
                  <a:pt x="691" y="326"/>
                </a:cubicBezTo>
                <a:cubicBezTo>
                  <a:pt x="667" y="330"/>
                  <a:pt x="630" y="326"/>
                  <a:pt x="627" y="298"/>
                </a:cubicBezTo>
                <a:cubicBezTo>
                  <a:pt x="618" y="296"/>
                  <a:pt x="601" y="296"/>
                  <a:pt x="589" y="300"/>
                </a:cubicBezTo>
                <a:cubicBezTo>
                  <a:pt x="587" y="301"/>
                  <a:pt x="586" y="301"/>
                  <a:pt x="585" y="302"/>
                </a:cubicBezTo>
                <a:cubicBezTo>
                  <a:pt x="589" y="310"/>
                  <a:pt x="593" y="318"/>
                  <a:pt x="597" y="326"/>
                </a:cubicBezTo>
                <a:cubicBezTo>
                  <a:pt x="608" y="347"/>
                  <a:pt x="612" y="350"/>
                  <a:pt x="640" y="351"/>
                </a:cubicBezTo>
                <a:cubicBezTo>
                  <a:pt x="669" y="352"/>
                  <a:pt x="703" y="353"/>
                  <a:pt x="731" y="347"/>
                </a:cubicBezTo>
                <a:cubicBezTo>
                  <a:pt x="764" y="341"/>
                  <a:pt x="817" y="271"/>
                  <a:pt x="841" y="327"/>
                </a:cubicBezTo>
                <a:cubicBezTo>
                  <a:pt x="862" y="376"/>
                  <a:pt x="799" y="380"/>
                  <a:pt x="771" y="389"/>
                </a:cubicBezTo>
                <a:cubicBezTo>
                  <a:pt x="714" y="408"/>
                  <a:pt x="737" y="462"/>
                  <a:pt x="782" y="477"/>
                </a:cubicBezTo>
                <a:cubicBezTo>
                  <a:pt x="846" y="498"/>
                  <a:pt x="866" y="414"/>
                  <a:pt x="922" y="404"/>
                </a:cubicBezTo>
                <a:cubicBezTo>
                  <a:pt x="957" y="398"/>
                  <a:pt x="989" y="454"/>
                  <a:pt x="1015" y="472"/>
                </a:cubicBezTo>
                <a:cubicBezTo>
                  <a:pt x="1035" y="486"/>
                  <a:pt x="1060" y="495"/>
                  <a:pt x="1061" y="522"/>
                </a:cubicBezTo>
                <a:cubicBezTo>
                  <a:pt x="1061" y="544"/>
                  <a:pt x="1045" y="569"/>
                  <a:pt x="1021" y="567"/>
                </a:cubicBezTo>
                <a:cubicBezTo>
                  <a:pt x="1015" y="539"/>
                  <a:pt x="965" y="517"/>
                  <a:pt x="944" y="540"/>
                </a:cubicBezTo>
                <a:cubicBezTo>
                  <a:pt x="949" y="546"/>
                  <a:pt x="954" y="550"/>
                  <a:pt x="962" y="551"/>
                </a:cubicBezTo>
                <a:cubicBezTo>
                  <a:pt x="974" y="610"/>
                  <a:pt x="886" y="593"/>
                  <a:pt x="859" y="606"/>
                </a:cubicBezTo>
                <a:cubicBezTo>
                  <a:pt x="835" y="618"/>
                  <a:pt x="826" y="639"/>
                  <a:pt x="809" y="658"/>
                </a:cubicBezTo>
                <a:cubicBezTo>
                  <a:pt x="794" y="675"/>
                  <a:pt x="775" y="688"/>
                  <a:pt x="758" y="702"/>
                </a:cubicBezTo>
                <a:cubicBezTo>
                  <a:pt x="760" y="700"/>
                  <a:pt x="762" y="699"/>
                  <a:pt x="764" y="698"/>
                </a:cubicBezTo>
                <a:cubicBezTo>
                  <a:pt x="764" y="697"/>
                  <a:pt x="759" y="700"/>
                  <a:pt x="759" y="700"/>
                </a:cubicBezTo>
                <a:cubicBezTo>
                  <a:pt x="759" y="699"/>
                  <a:pt x="761" y="698"/>
                  <a:pt x="761" y="696"/>
                </a:cubicBezTo>
                <a:cubicBezTo>
                  <a:pt x="729" y="729"/>
                  <a:pt x="716" y="746"/>
                  <a:pt x="705" y="788"/>
                </a:cubicBezTo>
                <a:cubicBezTo>
                  <a:pt x="697" y="820"/>
                  <a:pt x="678" y="844"/>
                  <a:pt x="644" y="842"/>
                </a:cubicBezTo>
                <a:cubicBezTo>
                  <a:pt x="655" y="808"/>
                  <a:pt x="646" y="781"/>
                  <a:pt x="609" y="769"/>
                </a:cubicBezTo>
                <a:cubicBezTo>
                  <a:pt x="551" y="750"/>
                  <a:pt x="450" y="784"/>
                  <a:pt x="452" y="858"/>
                </a:cubicBezTo>
                <a:cubicBezTo>
                  <a:pt x="453" y="884"/>
                  <a:pt x="477" y="919"/>
                  <a:pt x="503" y="922"/>
                </a:cubicBezTo>
                <a:cubicBezTo>
                  <a:pt x="530" y="925"/>
                  <a:pt x="586" y="878"/>
                  <a:pt x="599" y="923"/>
                </a:cubicBezTo>
                <a:cubicBezTo>
                  <a:pt x="600" y="928"/>
                  <a:pt x="563" y="939"/>
                  <a:pt x="570" y="955"/>
                </a:cubicBezTo>
                <a:cubicBezTo>
                  <a:pt x="575" y="969"/>
                  <a:pt x="606" y="965"/>
                  <a:pt x="614" y="980"/>
                </a:cubicBezTo>
                <a:cubicBezTo>
                  <a:pt x="621" y="995"/>
                  <a:pt x="611" y="1013"/>
                  <a:pt x="623" y="1028"/>
                </a:cubicBezTo>
                <a:cubicBezTo>
                  <a:pt x="654" y="1067"/>
                  <a:pt x="701" y="1024"/>
                  <a:pt x="732" y="1011"/>
                </a:cubicBezTo>
                <a:cubicBezTo>
                  <a:pt x="778" y="992"/>
                  <a:pt x="824" y="1013"/>
                  <a:pt x="862" y="1040"/>
                </a:cubicBezTo>
                <a:cubicBezTo>
                  <a:pt x="898" y="1066"/>
                  <a:pt x="937" y="1081"/>
                  <a:pt x="975" y="1104"/>
                </a:cubicBezTo>
                <a:cubicBezTo>
                  <a:pt x="1006" y="1123"/>
                  <a:pt x="1026" y="1155"/>
                  <a:pt x="1061" y="1170"/>
                </a:cubicBezTo>
                <a:cubicBezTo>
                  <a:pt x="1100" y="1187"/>
                  <a:pt x="1169" y="1186"/>
                  <a:pt x="1195" y="1226"/>
                </a:cubicBezTo>
                <a:cubicBezTo>
                  <a:pt x="1221" y="1268"/>
                  <a:pt x="1152" y="1294"/>
                  <a:pt x="1145" y="1332"/>
                </a:cubicBezTo>
                <a:cubicBezTo>
                  <a:pt x="1142" y="1353"/>
                  <a:pt x="1156" y="1371"/>
                  <a:pt x="1155" y="1392"/>
                </a:cubicBezTo>
                <a:cubicBezTo>
                  <a:pt x="1153" y="1417"/>
                  <a:pt x="1134" y="1428"/>
                  <a:pt x="1114" y="1439"/>
                </a:cubicBezTo>
                <a:cubicBezTo>
                  <a:pt x="1094" y="1450"/>
                  <a:pt x="1067" y="1458"/>
                  <a:pt x="1054" y="1479"/>
                </a:cubicBezTo>
                <a:cubicBezTo>
                  <a:pt x="1045" y="1495"/>
                  <a:pt x="1049" y="1513"/>
                  <a:pt x="1044" y="1530"/>
                </a:cubicBezTo>
                <a:cubicBezTo>
                  <a:pt x="1031" y="1572"/>
                  <a:pt x="981" y="1598"/>
                  <a:pt x="951" y="1627"/>
                </a:cubicBezTo>
                <a:cubicBezTo>
                  <a:pt x="951" y="1627"/>
                  <a:pt x="951" y="1628"/>
                  <a:pt x="951" y="1628"/>
                </a:cubicBezTo>
                <a:cubicBezTo>
                  <a:pt x="947" y="1632"/>
                  <a:pt x="942" y="1634"/>
                  <a:pt x="936" y="1637"/>
                </a:cubicBezTo>
                <a:cubicBezTo>
                  <a:pt x="940" y="1634"/>
                  <a:pt x="942" y="1630"/>
                  <a:pt x="945" y="1627"/>
                </a:cubicBezTo>
                <a:cubicBezTo>
                  <a:pt x="937" y="1631"/>
                  <a:pt x="926" y="1638"/>
                  <a:pt x="920" y="1647"/>
                </a:cubicBezTo>
                <a:cubicBezTo>
                  <a:pt x="903" y="1676"/>
                  <a:pt x="919" y="1749"/>
                  <a:pt x="931" y="1780"/>
                </a:cubicBezTo>
                <a:cubicBezTo>
                  <a:pt x="951" y="1833"/>
                  <a:pt x="912" y="1836"/>
                  <a:pt x="873" y="1811"/>
                </a:cubicBezTo>
                <a:cubicBezTo>
                  <a:pt x="779" y="1749"/>
                  <a:pt x="773" y="1627"/>
                  <a:pt x="787" y="1524"/>
                </a:cubicBezTo>
                <a:cubicBezTo>
                  <a:pt x="795" y="1459"/>
                  <a:pt x="811" y="1397"/>
                  <a:pt x="755" y="1351"/>
                </a:cubicBezTo>
                <a:cubicBezTo>
                  <a:pt x="712" y="1317"/>
                  <a:pt x="637" y="1268"/>
                  <a:pt x="645" y="1204"/>
                </a:cubicBezTo>
                <a:cubicBezTo>
                  <a:pt x="650" y="1169"/>
                  <a:pt x="706" y="1123"/>
                  <a:pt x="681" y="1089"/>
                </a:cubicBezTo>
                <a:cubicBezTo>
                  <a:pt x="669" y="1073"/>
                  <a:pt x="643" y="1064"/>
                  <a:pt x="628" y="1048"/>
                </a:cubicBezTo>
                <a:cubicBezTo>
                  <a:pt x="614" y="1033"/>
                  <a:pt x="604" y="1021"/>
                  <a:pt x="586" y="1010"/>
                </a:cubicBezTo>
                <a:cubicBezTo>
                  <a:pt x="570" y="1000"/>
                  <a:pt x="556" y="987"/>
                  <a:pt x="540" y="978"/>
                </a:cubicBezTo>
                <a:cubicBezTo>
                  <a:pt x="514" y="962"/>
                  <a:pt x="481" y="965"/>
                  <a:pt x="452" y="960"/>
                </a:cubicBezTo>
                <a:cubicBezTo>
                  <a:pt x="382" y="949"/>
                  <a:pt x="380" y="915"/>
                  <a:pt x="361" y="857"/>
                </a:cubicBezTo>
                <a:cubicBezTo>
                  <a:pt x="330" y="856"/>
                  <a:pt x="332" y="859"/>
                  <a:pt x="328" y="830"/>
                </a:cubicBezTo>
                <a:cubicBezTo>
                  <a:pt x="324" y="806"/>
                  <a:pt x="317" y="796"/>
                  <a:pt x="300" y="783"/>
                </a:cubicBezTo>
                <a:cubicBezTo>
                  <a:pt x="276" y="763"/>
                  <a:pt x="254" y="740"/>
                  <a:pt x="238" y="713"/>
                </a:cubicBezTo>
                <a:cubicBezTo>
                  <a:pt x="201" y="809"/>
                  <a:pt x="180" y="912"/>
                  <a:pt x="180" y="1021"/>
                </a:cubicBezTo>
                <a:cubicBezTo>
                  <a:pt x="180" y="1485"/>
                  <a:pt x="556" y="1862"/>
                  <a:pt x="1021" y="1862"/>
                </a:cubicBezTo>
                <a:cubicBezTo>
                  <a:pt x="1342" y="1862"/>
                  <a:pt x="1620" y="1682"/>
                  <a:pt x="1762" y="1417"/>
                </a:cubicBezTo>
                <a:cubicBezTo>
                  <a:pt x="1732" y="1367"/>
                  <a:pt x="1787" y="1325"/>
                  <a:pt x="1788" y="1269"/>
                </a:cubicBezTo>
                <a:cubicBezTo>
                  <a:pt x="1789" y="1216"/>
                  <a:pt x="1713" y="1209"/>
                  <a:pt x="1711" y="1152"/>
                </a:cubicBezTo>
                <a:cubicBezTo>
                  <a:pt x="1708" y="1070"/>
                  <a:pt x="1656" y="1072"/>
                  <a:pt x="1591" y="1103"/>
                </a:cubicBezTo>
                <a:cubicBezTo>
                  <a:pt x="1521" y="1136"/>
                  <a:pt x="1481" y="1111"/>
                  <a:pt x="1442" y="1048"/>
                </a:cubicBezTo>
                <a:cubicBezTo>
                  <a:pt x="1420" y="1013"/>
                  <a:pt x="1397" y="970"/>
                  <a:pt x="1405" y="9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ooter Placeholder 3">
            <a:extLst>
              <a:ext uri="{FF2B5EF4-FFF2-40B4-BE49-F238E27FC236}">
                <a16:creationId xmlns:a16="http://schemas.microsoft.com/office/drawing/2014/main" id="{813FD7E9-BF04-4527-8725-9BB0E0A80EA0}"/>
              </a:ext>
            </a:extLst>
          </p:cNvPr>
          <p:cNvSpPr txBox="1">
            <a:spLocks/>
          </p:cNvSpPr>
          <p:nvPr/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6456256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/>
          <p:cNvSpPr>
            <a:spLocks noGrp="1"/>
          </p:cNvSpPr>
          <p:nvPr>
            <p:ph type="title"/>
          </p:nvPr>
        </p:nvSpPr>
        <p:spPr>
          <a:xfrm>
            <a:off x="537109" y="528365"/>
            <a:ext cx="9333850" cy="445152"/>
          </a:xfrm>
        </p:spPr>
        <p:txBody>
          <a:bodyPr/>
          <a:lstStyle/>
          <a:p>
            <a:r>
              <a:rPr lang="en-GB"/>
              <a:t>CDP SCORING &amp; THE A LIST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42</a:t>
            </a:fld>
            <a:endParaRPr lang="en-US"/>
          </a:p>
        </p:txBody>
      </p:sp>
      <p:sp>
        <p:nvSpPr>
          <p:cNvPr id="9" name="Content Placeholder 28"/>
          <p:cNvSpPr>
            <a:spLocks noGrp="1"/>
          </p:cNvSpPr>
          <p:nvPr>
            <p:ph idx="15"/>
          </p:nvPr>
        </p:nvSpPr>
        <p:spPr>
          <a:xfrm>
            <a:off x="498442" y="1470581"/>
            <a:ext cx="9692269" cy="3589985"/>
          </a:xfrm>
        </p:spPr>
        <p:txBody>
          <a:bodyPr/>
          <a:lstStyle/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/>
              <a:t>CDP’s scoring methodologies </a:t>
            </a:r>
            <a:r>
              <a:rPr lang="en-US" b="1"/>
              <a:t>incentivize and guide </a:t>
            </a:r>
            <a:r>
              <a:rPr lang="en-US"/>
              <a:t>companies on a journey through disclosure to awareness, management and finally to leadership. </a:t>
            </a:r>
          </a:p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/>
              <a:t>Undertaken annually CDP’s scores – and A List of leaders – are given to </a:t>
            </a:r>
            <a:r>
              <a:rPr lang="en-US" b="1"/>
              <a:t>the investors and major purchasing companies </a:t>
            </a:r>
            <a:r>
              <a:rPr lang="en-US"/>
              <a:t>requesting disclosure through CDP and are published publicly on the CDP website. </a:t>
            </a:r>
          </a:p>
          <a:p>
            <a:pPr marL="360363" indent="-360363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Char char=""/>
            </a:pPr>
            <a:r>
              <a:rPr lang="en-US"/>
              <a:t>CDP’s scores and A List are used in the </a:t>
            </a:r>
            <a:r>
              <a:rPr lang="en-US" b="1"/>
              <a:t>STOXX Low Carbon Indices </a:t>
            </a:r>
            <a:r>
              <a:rPr lang="en-US"/>
              <a:t>and </a:t>
            </a:r>
            <a:r>
              <a:rPr lang="en-US" b="1"/>
              <a:t>the Euronext Index </a:t>
            </a:r>
            <a:r>
              <a:rPr lang="en-US"/>
              <a:t>licensed to Goldman Sachs.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B7F245E5-FABC-457A-AA4F-5EC264F5565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36989992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43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F9B3581-BC08-4B43-A04B-4D1403DE4B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71" cy="42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662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44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9B47F4FA-E3F7-4982-9279-E1484E1AE3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70" cy="42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1536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45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46394" y="480728"/>
            <a:ext cx="9139395" cy="1317625"/>
          </a:xfrm>
        </p:spPr>
        <p:txBody>
          <a:bodyPr/>
          <a:lstStyle/>
          <a:p>
            <a:r>
              <a:rPr lang="en-US"/>
              <a:t>MANAGE RISKS AND IDENTIFY OPPORTUNITIES 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5A58D872-52D5-4BF4-90EF-A8ED6F1EB859}"/>
              </a:ext>
            </a:extLst>
          </p:cNvPr>
          <p:cNvSpPr txBox="1">
            <a:spLocks/>
          </p:cNvSpPr>
          <p:nvPr/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4615019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46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412309" y="1506184"/>
            <a:ext cx="2900440" cy="2729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9670" y="1495888"/>
            <a:ext cx="3981038" cy="2729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414054" y="1506184"/>
            <a:ext cx="3253483" cy="2729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15"/>
          <p:cNvSpPr txBox="1">
            <a:spLocks/>
          </p:cNvSpPr>
          <p:nvPr/>
        </p:nvSpPr>
        <p:spPr>
          <a:xfrm>
            <a:off x="341509" y="2356138"/>
            <a:ext cx="3942680" cy="186637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D22643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$1 TRILLION</a:t>
            </a:r>
            <a:endParaRPr lang="en-GB" sz="3000" b="1" dirty="0">
              <a:solidFill>
                <a:srgbClr val="D22643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en-US" sz="2000" b="1" dirty="0">
                <a:ea typeface="+mn-lt"/>
                <a:cs typeface="+mn-lt"/>
              </a:rPr>
              <a:t>210+ biggest global companies report almost US$1 trillion at risk from climate impacts in the next 5 years</a:t>
            </a:r>
            <a:endParaRPr lang="en-US" b="1" dirty="0">
              <a:cs typeface="Arial"/>
            </a:endParaRPr>
          </a:p>
        </p:txBody>
      </p:sp>
      <p:sp>
        <p:nvSpPr>
          <p:cNvPr id="10" name="Content Placeholder 15"/>
          <p:cNvSpPr txBox="1">
            <a:spLocks/>
          </p:cNvSpPr>
          <p:nvPr/>
        </p:nvSpPr>
        <p:spPr>
          <a:xfrm>
            <a:off x="4497497" y="2347358"/>
            <a:ext cx="2730064" cy="13998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>
                <a:solidFill>
                  <a:srgbClr val="D22643"/>
                </a:solidFill>
              </a:rPr>
              <a:t>40%</a:t>
            </a:r>
          </a:p>
          <a:p>
            <a:pPr marL="0" indent="0" algn="ctr">
              <a:buNone/>
            </a:pPr>
            <a:r>
              <a:rPr lang="en-GB" sz="2000" b="1">
                <a:solidFill>
                  <a:srgbClr val="262626"/>
                </a:solidFill>
              </a:rPr>
              <a:t>Shortfall of the available global water supply is expected by 2030</a:t>
            </a:r>
            <a:endParaRPr lang="en-US" sz="2000">
              <a:solidFill>
                <a:srgbClr val="262626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5" y="1612403"/>
            <a:ext cx="620029" cy="620029"/>
          </a:xfrm>
          <a:prstGeom prst="rect">
            <a:avLst/>
          </a:prstGeom>
        </p:spPr>
      </p:pic>
      <p:sp>
        <p:nvSpPr>
          <p:cNvPr id="16" name="Right Triangle 15"/>
          <p:cNvSpPr/>
          <p:nvPr/>
        </p:nvSpPr>
        <p:spPr>
          <a:xfrm rot="10800000">
            <a:off x="3167447" y="4303471"/>
            <a:ext cx="1154447" cy="10160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/>
        </p:nvSpPr>
        <p:spPr>
          <a:xfrm rot="10800000">
            <a:off x="6158302" y="4303470"/>
            <a:ext cx="1154447" cy="10160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10800000">
            <a:off x="9523388" y="4303470"/>
            <a:ext cx="1154447" cy="10160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0BD9F90-E680-4C2F-9119-B2A84120F4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175" y="1564637"/>
            <a:ext cx="736152" cy="736152"/>
          </a:xfrm>
          <a:prstGeom prst="rect">
            <a:avLst/>
          </a:prstGeom>
        </p:spPr>
      </p:pic>
      <p:sp>
        <p:nvSpPr>
          <p:cNvPr id="21" name="Content Placeholder 15">
            <a:extLst>
              <a:ext uri="{FF2B5EF4-FFF2-40B4-BE49-F238E27FC236}">
                <a16:creationId xmlns:a16="http://schemas.microsoft.com/office/drawing/2014/main" id="{1B8AD16D-016E-4617-AD31-0DFB0A3EC602}"/>
              </a:ext>
            </a:extLst>
          </p:cNvPr>
          <p:cNvSpPr txBox="1">
            <a:spLocks/>
          </p:cNvSpPr>
          <p:nvPr/>
        </p:nvSpPr>
        <p:spPr>
          <a:xfrm>
            <a:off x="7470422" y="2356137"/>
            <a:ext cx="3161342" cy="13998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>
                <a:solidFill>
                  <a:srgbClr val="D22643"/>
                </a:solidFill>
              </a:rPr>
              <a:t>15%</a:t>
            </a:r>
          </a:p>
          <a:p>
            <a:pPr marL="0" indent="0" algn="ctr">
              <a:buNone/>
            </a:pPr>
            <a:r>
              <a:rPr lang="en-GB" sz="2000" b="1">
                <a:solidFill>
                  <a:srgbClr val="262626"/>
                </a:solidFill>
              </a:rPr>
              <a:t>Of the world’s GHG emissions result from deforestation and forest degradation</a:t>
            </a:r>
            <a:endParaRPr lang="en-US" sz="2000">
              <a:solidFill>
                <a:srgbClr val="262626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33DB9A0-3926-48FD-8CFC-85853D705D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028" y="1808785"/>
            <a:ext cx="433943" cy="4339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24D2763-0940-48AA-B4DE-31F09D0491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280" y="1622700"/>
            <a:ext cx="620028" cy="620028"/>
          </a:xfrm>
          <a:prstGeom prst="rect">
            <a:avLst/>
          </a:prstGeom>
        </p:spPr>
      </p:pic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465D3D90-0EDE-40FF-A7A6-0B89C2B4BDE9}"/>
              </a:ext>
            </a:extLst>
          </p:cNvPr>
          <p:cNvSpPr txBox="1">
            <a:spLocks/>
          </p:cNvSpPr>
          <p:nvPr/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25807670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ontent Placeholder 3"/>
          <p:cNvSpPr>
            <a:spLocks noGrp="1"/>
          </p:cNvSpPr>
          <p:nvPr>
            <p:ph idx="1"/>
          </p:nvPr>
        </p:nvSpPr>
        <p:spPr>
          <a:xfrm>
            <a:off x="2056522" y="1806379"/>
            <a:ext cx="8378080" cy="385512"/>
          </a:xfrm>
        </p:spPr>
        <p:txBody>
          <a:bodyPr/>
          <a:lstStyle/>
          <a:p>
            <a:pPr lvl="0"/>
            <a:endParaRPr lang="en-US" sz="2200">
              <a:solidFill>
                <a:schemeClr val="tx1"/>
              </a:solidFill>
            </a:endParaRPr>
          </a:p>
          <a:p>
            <a:r>
              <a:rPr lang="en-US" sz="1600"/>
              <a:t> </a:t>
            </a:r>
          </a:p>
          <a:p>
            <a:endParaRPr lang="en-US" sz="16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>
          <a:xfrm>
            <a:off x="110502" y="6124742"/>
            <a:ext cx="397792" cy="360129"/>
          </a:xfrm>
        </p:spPr>
        <p:txBody>
          <a:bodyPr/>
          <a:lstStyle/>
          <a:p>
            <a:fld id="{CA7E3AA6-5088-D944-AC75-93D07D6D345B}" type="slidenum">
              <a:rPr lang="en-US" smtClean="0"/>
              <a:t>47</a:t>
            </a:fld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359810" y="1492938"/>
            <a:ext cx="10944541" cy="545782"/>
            <a:chOff x="464023" y="1851101"/>
            <a:chExt cx="10944541" cy="545782"/>
          </a:xfrm>
        </p:grpSpPr>
        <p:cxnSp>
          <p:nvCxnSpPr>
            <p:cNvPr id="10" name="Straight Arrow Connector 9"/>
            <p:cNvCxnSpPr>
              <a:cxnSpLocks/>
            </p:cNvCxnSpPr>
            <p:nvPr/>
          </p:nvCxnSpPr>
          <p:spPr>
            <a:xfrm>
              <a:off x="1009676" y="2380981"/>
              <a:ext cx="10398888" cy="2111"/>
            </a:xfrm>
            <a:prstGeom prst="straightConnector1">
              <a:avLst/>
            </a:prstGeom>
            <a:solidFill>
              <a:schemeClr val="accent2"/>
            </a:solidFill>
            <a:ln w="28575">
              <a:solidFill>
                <a:schemeClr val="accent5">
                  <a:lumMod val="20000"/>
                  <a:lumOff val="80000"/>
                </a:schemeClr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ight Triangle 10"/>
            <p:cNvSpPr/>
            <p:nvPr/>
          </p:nvSpPr>
          <p:spPr>
            <a:xfrm rot="10800000">
              <a:off x="464023" y="1851101"/>
              <a:ext cx="545782" cy="545782"/>
            </a:xfrm>
            <a:prstGeom prst="rtTriangl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91113" y="2329888"/>
            <a:ext cx="11248382" cy="1325578"/>
            <a:chOff x="482494" y="2410889"/>
            <a:chExt cx="11248382" cy="1325578"/>
          </a:xfrm>
        </p:grpSpPr>
        <p:sp>
          <p:nvSpPr>
            <p:cNvPr id="13" name="Rectangle 12"/>
            <p:cNvSpPr/>
            <p:nvPr/>
          </p:nvSpPr>
          <p:spPr>
            <a:xfrm>
              <a:off x="2183410" y="3331613"/>
              <a:ext cx="9547466" cy="4048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fontAlgn="base">
                <a:lnSpc>
                  <a:spcPct val="115000"/>
                </a:lnSpc>
                <a:spcBef>
                  <a:spcPts val="1000"/>
                </a:spcBef>
                <a:buClr>
                  <a:schemeClr val="accent2"/>
                </a:buClr>
              </a:pPr>
              <a:r>
                <a:rPr lang="en-US" sz="2500" b="1" spc="25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US$19.3 bn </a:t>
              </a:r>
              <a:r>
                <a:rPr lang="en-US" sz="2000" spc="25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of costs savings are reported to suppliers responding to CDP</a:t>
              </a: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82494" y="2410889"/>
              <a:ext cx="10928953" cy="563553"/>
              <a:chOff x="479606" y="1734635"/>
              <a:chExt cx="10928953" cy="563553"/>
            </a:xfrm>
          </p:grpSpPr>
          <p:cxnSp>
            <p:nvCxnSpPr>
              <p:cNvPr id="15" name="Straight Arrow Connector 14"/>
              <p:cNvCxnSpPr>
                <a:cxnSpLocks/>
              </p:cNvCxnSpPr>
              <p:nvPr/>
            </p:nvCxnSpPr>
            <p:spPr>
              <a:xfrm>
                <a:off x="1009675" y="2280417"/>
                <a:ext cx="10398884" cy="17771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ight Triangle 15"/>
              <p:cNvSpPr/>
              <p:nvPr/>
            </p:nvSpPr>
            <p:spPr>
              <a:xfrm rot="10800000">
                <a:off x="479606" y="1734635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391111" y="1499951"/>
            <a:ext cx="11103036" cy="2281204"/>
            <a:chOff x="-1269897" y="3171715"/>
            <a:chExt cx="10794724" cy="2281204"/>
          </a:xfrm>
        </p:grpSpPr>
        <p:sp>
          <p:nvSpPr>
            <p:cNvPr id="18" name="Rectangle 17"/>
            <p:cNvSpPr/>
            <p:nvPr/>
          </p:nvSpPr>
          <p:spPr>
            <a:xfrm>
              <a:off x="399068" y="3171715"/>
              <a:ext cx="9125759" cy="4048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fontAlgn="base">
                <a:lnSpc>
                  <a:spcPct val="115000"/>
                </a:lnSpc>
                <a:spcBef>
                  <a:spcPts val="1000"/>
                </a:spcBef>
                <a:buClr>
                  <a:schemeClr val="accent2"/>
                </a:buClr>
              </a:pPr>
              <a:r>
                <a:rPr lang="en-GB" sz="2500" b="1" spc="25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75% </a:t>
              </a:r>
              <a:r>
                <a:rPr lang="en-GB" sz="2000" spc="25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of responding companies now report water risks – up from 70% in 2015</a:t>
              </a:r>
            </a:p>
          </p:txBody>
        </p:sp>
        <p:sp>
          <p:nvSpPr>
            <p:cNvPr id="44" name="Right Triangle 20"/>
            <p:cNvSpPr/>
            <p:nvPr/>
          </p:nvSpPr>
          <p:spPr>
            <a:xfrm rot="10800000">
              <a:off x="-1269897" y="4907137"/>
              <a:ext cx="545782" cy="545782"/>
            </a:xfrm>
            <a:prstGeom prst="rtTriangl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59810" y="4123087"/>
            <a:ext cx="13079377" cy="890494"/>
            <a:chOff x="479036" y="3243729"/>
            <a:chExt cx="12598953" cy="890494"/>
          </a:xfrm>
        </p:grpSpPr>
        <p:sp>
          <p:nvSpPr>
            <p:cNvPr id="23" name="Rectangle 22"/>
            <p:cNvSpPr/>
            <p:nvPr/>
          </p:nvSpPr>
          <p:spPr>
            <a:xfrm>
              <a:off x="2104381" y="3243729"/>
              <a:ext cx="10973608" cy="82073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fontAlgn="base">
                <a:spcBef>
                  <a:spcPts val="1000"/>
                </a:spcBef>
                <a:buClr>
                  <a:schemeClr val="accent2"/>
                </a:buClr>
              </a:pPr>
              <a:r>
                <a:rPr lang="en-GB" sz="2500" b="1" spc="25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87% </a:t>
              </a:r>
              <a:r>
                <a:rPr lang="en-GB" sz="2000" spc="25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of companies report opportunities associated with sustainable forest-</a:t>
              </a:r>
            </a:p>
            <a:p>
              <a:pPr fontAlgn="base">
                <a:spcBef>
                  <a:spcPts val="1000"/>
                </a:spcBef>
                <a:buClr>
                  <a:schemeClr val="accent2"/>
                </a:buClr>
              </a:pPr>
              <a:r>
                <a:rPr lang="en-GB" sz="2000" spc="25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          risk commodities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79036" y="3588441"/>
              <a:ext cx="10527514" cy="545782"/>
              <a:chOff x="479037" y="1594747"/>
              <a:chExt cx="10527514" cy="545782"/>
            </a:xfrm>
          </p:grpSpPr>
          <p:cxnSp>
            <p:nvCxnSpPr>
              <p:cNvPr id="25" name="Straight Arrow Connector 24"/>
              <p:cNvCxnSpPr>
                <a:cxnSpLocks/>
              </p:cNvCxnSpPr>
              <p:nvPr/>
            </p:nvCxnSpPr>
            <p:spPr>
              <a:xfrm>
                <a:off x="1009676" y="2113989"/>
                <a:ext cx="9996875" cy="7116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Right Triangle 25"/>
              <p:cNvSpPr/>
              <p:nvPr/>
            </p:nvSpPr>
            <p:spPr>
              <a:xfrm rot="10800000">
                <a:off x="479037" y="1594747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370422" y="5594259"/>
            <a:ext cx="10949646" cy="559973"/>
            <a:chOff x="458918" y="1745711"/>
            <a:chExt cx="10949646" cy="559973"/>
          </a:xfrm>
        </p:grpSpPr>
        <p:cxnSp>
          <p:nvCxnSpPr>
            <p:cNvPr id="30" name="Straight Arrow Connector 29"/>
            <p:cNvCxnSpPr>
              <a:cxnSpLocks/>
            </p:cNvCxnSpPr>
            <p:nvPr/>
          </p:nvCxnSpPr>
          <p:spPr>
            <a:xfrm flipV="1">
              <a:off x="1009676" y="2291493"/>
              <a:ext cx="10398888" cy="14191"/>
            </a:xfrm>
            <a:prstGeom prst="straightConnector1">
              <a:avLst/>
            </a:prstGeom>
            <a:solidFill>
              <a:schemeClr val="accent2"/>
            </a:solidFill>
            <a:ln w="28575">
              <a:solidFill>
                <a:schemeClr val="accent5">
                  <a:lumMod val="20000"/>
                  <a:lumOff val="80000"/>
                </a:schemeClr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ight Triangle 30"/>
            <p:cNvSpPr/>
            <p:nvPr/>
          </p:nvSpPr>
          <p:spPr>
            <a:xfrm rot="10800000">
              <a:off x="458918" y="1745711"/>
              <a:ext cx="545782" cy="545782"/>
            </a:xfrm>
            <a:prstGeom prst="rtTriangl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40" name="Title 6">
            <a:extLst>
              <a:ext uri="{FF2B5EF4-FFF2-40B4-BE49-F238E27FC236}">
                <a16:creationId xmlns:a16="http://schemas.microsoft.com/office/drawing/2014/main" id="{5D44F244-61D2-4D9C-A743-72A46BD07243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b="1"/>
              <a:t>YOU CAN’T MANAGE WHAT YOU DON’T MEASURE</a:t>
            </a:r>
          </a:p>
        </p:txBody>
      </p:sp>
      <p:cxnSp>
        <p:nvCxnSpPr>
          <p:cNvPr id="46" name="Straight Arrow Connector 40"/>
          <p:cNvCxnSpPr>
            <a:cxnSpLocks/>
          </p:cNvCxnSpPr>
          <p:nvPr/>
        </p:nvCxnSpPr>
        <p:spPr>
          <a:xfrm>
            <a:off x="921180" y="3770674"/>
            <a:ext cx="10398884" cy="17771"/>
          </a:xfrm>
          <a:prstGeom prst="straightConnector1">
            <a:avLst/>
          </a:prstGeom>
          <a:solidFill>
            <a:schemeClr val="accent2"/>
          </a:solidFill>
          <a:ln w="28575">
            <a:solidFill>
              <a:schemeClr val="accent5">
                <a:lumMod val="20000"/>
                <a:lumOff val="80000"/>
              </a:schemeClr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52C09A3-1191-4BDA-8C2B-E7783D537A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822" y="1288420"/>
            <a:ext cx="616874" cy="616874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E5406A33-C839-4778-95B4-A12922C347CA}"/>
              </a:ext>
            </a:extLst>
          </p:cNvPr>
          <p:cNvSpPr/>
          <p:nvPr/>
        </p:nvSpPr>
        <p:spPr>
          <a:xfrm>
            <a:off x="2107744" y="2356497"/>
            <a:ext cx="9386403" cy="4048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15000"/>
              </a:lnSpc>
              <a:spcBef>
                <a:spcPts val="1000"/>
              </a:spcBef>
              <a:buClr>
                <a:schemeClr val="accent2"/>
              </a:buClr>
            </a:pPr>
            <a:r>
              <a:rPr lang="en-GB" sz="2500" b="1" spc="25">
                <a:latin typeface="+mj-lt"/>
                <a:ea typeface="Times New Roman" panose="02020603050405020304" pitchFamily="18" charset="0"/>
                <a:cs typeface="Wingdings 3" panose="05040102010807070707" pitchFamily="18" charset="2"/>
              </a:rPr>
              <a:t>87% </a:t>
            </a:r>
            <a:r>
              <a:rPr lang="en-GB" sz="2000" spc="25">
                <a:latin typeface="+mj-lt"/>
                <a:ea typeface="Times New Roman" panose="02020603050405020304" pitchFamily="18" charset="0"/>
                <a:cs typeface="Wingdings 3" panose="05040102010807070707" pitchFamily="18" charset="2"/>
              </a:rPr>
              <a:t>of responding companies identify risks from deforestation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CC1B77-23C7-4092-877C-13C6627171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077" y="2077301"/>
            <a:ext cx="820738" cy="8207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6BA22F-52D1-4014-A453-9F97C07DD1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790" y="2958955"/>
            <a:ext cx="744431" cy="74443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0EA77C8-E992-48D6-AAB4-AAF253F495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528" y="4019291"/>
            <a:ext cx="738331" cy="738331"/>
          </a:xfrm>
          <a:prstGeom prst="rect">
            <a:avLst/>
          </a:prstGeom>
        </p:spPr>
      </p:pic>
      <p:sp>
        <p:nvSpPr>
          <p:cNvPr id="36" name="Footer Placeholder 2">
            <a:extLst>
              <a:ext uri="{FF2B5EF4-FFF2-40B4-BE49-F238E27FC236}">
                <a16:creationId xmlns:a16="http://schemas.microsoft.com/office/drawing/2014/main" id="{C3147528-E7C5-43E2-9CEB-522D81E1045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685DDBC-E3F8-4C00-855E-0B0BEE8C0A5C}"/>
              </a:ext>
            </a:extLst>
          </p:cNvPr>
          <p:cNvSpPr/>
          <p:nvPr/>
        </p:nvSpPr>
        <p:spPr>
          <a:xfrm>
            <a:off x="2056522" y="5218244"/>
            <a:ext cx="11392054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ts val="1000"/>
              </a:spcBef>
              <a:buClr>
                <a:schemeClr val="accent2"/>
              </a:buClr>
            </a:pPr>
            <a:r>
              <a:rPr lang="en-GB" sz="2500" b="1" spc="25" dirty="0">
                <a:latin typeface="+mj-lt"/>
                <a:ea typeface="Times New Roman" panose="02020603050405020304" pitchFamily="18" charset="0"/>
                <a:cs typeface="Wingdings 3" panose="05040102010807070707" pitchFamily="18" charset="2"/>
              </a:rPr>
              <a:t>220+ </a:t>
            </a:r>
            <a:r>
              <a:rPr lang="en-GB" sz="2000" spc="25" dirty="0">
                <a:latin typeface="+mj-lt"/>
                <a:ea typeface="Times New Roman" panose="02020603050405020304" pitchFamily="18" charset="0"/>
                <a:cs typeface="Wingdings 3" panose="05040102010807070707" pitchFamily="18" charset="2"/>
              </a:rPr>
              <a:t>of the world’s largest companies report cumulative gains of realising</a:t>
            </a:r>
          </a:p>
          <a:p>
            <a:pPr fontAlgn="base">
              <a:spcBef>
                <a:spcPts val="1000"/>
              </a:spcBef>
              <a:buClr>
                <a:schemeClr val="accent2"/>
              </a:buClr>
            </a:pPr>
            <a:r>
              <a:rPr lang="en-GB" sz="2000" spc="25" dirty="0">
                <a:latin typeface="+mj-lt"/>
                <a:ea typeface="Times New Roman" panose="02020603050405020304" pitchFamily="18" charset="0"/>
                <a:cs typeface="Wingdings 3" panose="05040102010807070707" pitchFamily="18" charset="2"/>
              </a:rPr>
              <a:t>        business opportunities related to climate change at US$2.1 trillion. </a:t>
            </a:r>
          </a:p>
        </p:txBody>
      </p:sp>
      <p:pic>
        <p:nvPicPr>
          <p:cNvPr id="4" name="Picture 3" descr="A picture containing object&#10;&#10;Description automatically generated">
            <a:extLst>
              <a:ext uri="{FF2B5EF4-FFF2-40B4-BE49-F238E27FC236}">
                <a16:creationId xmlns:a16="http://schemas.microsoft.com/office/drawing/2014/main" id="{D4FB3189-78B4-4FA1-BA9C-7D5EC4DC6B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8" y="4823102"/>
            <a:ext cx="1614733" cy="161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63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D6C94DA-5A4C-4117-9124-236D7D716D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48</a:t>
            </a:fld>
            <a:endParaRPr lang="en-US"/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5B3D9809-07BF-40A3-8999-ED487357370E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DA4ACEA-28A4-48B3-9294-DA58C0285E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AF15B9AA-C4D0-459B-BA20-10A15A81B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4" y="1556663"/>
            <a:ext cx="10395171" cy="42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942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57204" y="970672"/>
            <a:ext cx="9248911" cy="3096253"/>
            <a:chOff x="330179" y="1942646"/>
            <a:chExt cx="10810279" cy="3618948"/>
          </a:xfrm>
        </p:grpSpPr>
        <p:grpSp>
          <p:nvGrpSpPr>
            <p:cNvPr id="2" name="Group 1"/>
            <p:cNvGrpSpPr/>
            <p:nvPr/>
          </p:nvGrpSpPr>
          <p:grpSpPr>
            <a:xfrm>
              <a:off x="330179" y="1942654"/>
              <a:ext cx="591261" cy="636430"/>
              <a:chOff x="5937250" y="2724651"/>
              <a:chExt cx="914400" cy="984250"/>
            </a:xfrm>
            <a:solidFill>
              <a:schemeClr val="bg1"/>
            </a:solidFill>
          </p:grpSpPr>
          <p:sp>
            <p:nvSpPr>
              <p:cNvPr id="3" name="Rectangle 55"/>
              <p:cNvSpPr>
                <a:spLocks noChangeArrowheads="1"/>
              </p:cNvSpPr>
              <p:nvPr/>
            </p:nvSpPr>
            <p:spPr bwMode="auto">
              <a:xfrm>
                <a:off x="5937250" y="3686676"/>
                <a:ext cx="914400" cy="222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2"/>
                  </a:solidFill>
                </a:endParaRPr>
              </a:p>
            </p:txBody>
          </p:sp>
          <p:sp>
            <p:nvSpPr>
              <p:cNvPr id="4" name="Freeform 56"/>
              <p:cNvSpPr>
                <a:spLocks noEditPoints="1"/>
              </p:cNvSpPr>
              <p:nvPr/>
            </p:nvSpPr>
            <p:spPr bwMode="auto">
              <a:xfrm>
                <a:off x="5976938" y="2724651"/>
                <a:ext cx="614363" cy="944563"/>
              </a:xfrm>
              <a:custGeom>
                <a:avLst/>
                <a:gdLst>
                  <a:gd name="T0" fmla="*/ 204 w 387"/>
                  <a:gd name="T1" fmla="*/ 555 h 595"/>
                  <a:gd name="T2" fmla="*/ 206 w 387"/>
                  <a:gd name="T3" fmla="*/ 555 h 595"/>
                  <a:gd name="T4" fmla="*/ 220 w 387"/>
                  <a:gd name="T5" fmla="*/ 595 h 595"/>
                  <a:gd name="T6" fmla="*/ 234 w 387"/>
                  <a:gd name="T7" fmla="*/ 595 h 595"/>
                  <a:gd name="T8" fmla="*/ 273 w 387"/>
                  <a:gd name="T9" fmla="*/ 0 h 595"/>
                  <a:gd name="T10" fmla="*/ 272 w 387"/>
                  <a:gd name="T11" fmla="*/ 0 h 595"/>
                  <a:gd name="T12" fmla="*/ 158 w 387"/>
                  <a:gd name="T13" fmla="*/ 218 h 595"/>
                  <a:gd name="T14" fmla="*/ 79 w 387"/>
                  <a:gd name="T15" fmla="*/ 186 h 595"/>
                  <a:gd name="T16" fmla="*/ 0 w 387"/>
                  <a:gd name="T17" fmla="*/ 219 h 595"/>
                  <a:gd name="T18" fmla="*/ 172 w 387"/>
                  <a:gd name="T19" fmla="*/ 80 h 595"/>
                  <a:gd name="T20" fmla="*/ 172 w 387"/>
                  <a:gd name="T21" fmla="*/ 94 h 595"/>
                  <a:gd name="T22" fmla="*/ 253 w 387"/>
                  <a:gd name="T23" fmla="*/ 82 h 595"/>
                  <a:gd name="T24" fmla="*/ 172 w 387"/>
                  <a:gd name="T25" fmla="*/ 108 h 595"/>
                  <a:gd name="T26" fmla="*/ 253 w 387"/>
                  <a:gd name="T27" fmla="*/ 130 h 595"/>
                  <a:gd name="T28" fmla="*/ 172 w 387"/>
                  <a:gd name="T29" fmla="*/ 164 h 595"/>
                  <a:gd name="T30" fmla="*/ 172 w 387"/>
                  <a:gd name="T31" fmla="*/ 179 h 595"/>
                  <a:gd name="T32" fmla="*/ 253 w 387"/>
                  <a:gd name="T33" fmla="*/ 171 h 595"/>
                  <a:gd name="T34" fmla="*/ 172 w 387"/>
                  <a:gd name="T35" fmla="*/ 192 h 595"/>
                  <a:gd name="T36" fmla="*/ 253 w 387"/>
                  <a:gd name="T37" fmla="*/ 218 h 595"/>
                  <a:gd name="T38" fmla="*/ 172 w 387"/>
                  <a:gd name="T39" fmla="*/ 249 h 595"/>
                  <a:gd name="T40" fmla="*/ 172 w 387"/>
                  <a:gd name="T41" fmla="*/ 263 h 595"/>
                  <a:gd name="T42" fmla="*/ 253 w 387"/>
                  <a:gd name="T43" fmla="*/ 260 h 595"/>
                  <a:gd name="T44" fmla="*/ 172 w 387"/>
                  <a:gd name="T45" fmla="*/ 277 h 595"/>
                  <a:gd name="T46" fmla="*/ 253 w 387"/>
                  <a:gd name="T47" fmla="*/ 306 h 595"/>
                  <a:gd name="T48" fmla="*/ 172 w 387"/>
                  <a:gd name="T49" fmla="*/ 333 h 595"/>
                  <a:gd name="T50" fmla="*/ 172 w 387"/>
                  <a:gd name="T51" fmla="*/ 348 h 595"/>
                  <a:gd name="T52" fmla="*/ 253 w 387"/>
                  <a:gd name="T53" fmla="*/ 349 h 595"/>
                  <a:gd name="T54" fmla="*/ 172 w 387"/>
                  <a:gd name="T55" fmla="*/ 361 h 595"/>
                  <a:gd name="T56" fmla="*/ 253 w 387"/>
                  <a:gd name="T57" fmla="*/ 395 h 595"/>
                  <a:gd name="T58" fmla="*/ 172 w 387"/>
                  <a:gd name="T59" fmla="*/ 418 h 595"/>
                  <a:gd name="T60" fmla="*/ 172 w 387"/>
                  <a:gd name="T61" fmla="*/ 432 h 595"/>
                  <a:gd name="T62" fmla="*/ 253 w 387"/>
                  <a:gd name="T63" fmla="*/ 438 h 595"/>
                  <a:gd name="T64" fmla="*/ 172 w 387"/>
                  <a:gd name="T65" fmla="*/ 446 h 595"/>
                  <a:gd name="T66" fmla="*/ 253 w 387"/>
                  <a:gd name="T67" fmla="*/ 483 h 595"/>
                  <a:gd name="T68" fmla="*/ 172 w 387"/>
                  <a:gd name="T69" fmla="*/ 502 h 595"/>
                  <a:gd name="T70" fmla="*/ 172 w 387"/>
                  <a:gd name="T71" fmla="*/ 516 h 595"/>
                  <a:gd name="T72" fmla="*/ 10 w 387"/>
                  <a:gd name="T73" fmla="*/ 561 h 595"/>
                  <a:gd name="T74" fmla="*/ 66 w 387"/>
                  <a:gd name="T75" fmla="*/ 555 h 595"/>
                  <a:gd name="T76" fmla="*/ 10 w 387"/>
                  <a:gd name="T77" fmla="*/ 523 h 595"/>
                  <a:gd name="T78" fmla="*/ 66 w 387"/>
                  <a:gd name="T79" fmla="*/ 497 h 595"/>
                  <a:gd name="T80" fmla="*/ 66 w 387"/>
                  <a:gd name="T81" fmla="*/ 486 h 595"/>
                  <a:gd name="T82" fmla="*/ 10 w 387"/>
                  <a:gd name="T83" fmla="*/ 476 h 595"/>
                  <a:gd name="T84" fmla="*/ 66 w 387"/>
                  <a:gd name="T85" fmla="*/ 468 h 595"/>
                  <a:gd name="T86" fmla="*/ 10 w 387"/>
                  <a:gd name="T87" fmla="*/ 438 h 595"/>
                  <a:gd name="T88" fmla="*/ 66 w 387"/>
                  <a:gd name="T89" fmla="*/ 409 h 595"/>
                  <a:gd name="T90" fmla="*/ 66 w 387"/>
                  <a:gd name="T91" fmla="*/ 398 h 595"/>
                  <a:gd name="T92" fmla="*/ 10 w 387"/>
                  <a:gd name="T93" fmla="*/ 391 h 595"/>
                  <a:gd name="T94" fmla="*/ 66 w 387"/>
                  <a:gd name="T95" fmla="*/ 380 h 595"/>
                  <a:gd name="T96" fmla="*/ 10 w 387"/>
                  <a:gd name="T97" fmla="*/ 353 h 595"/>
                  <a:gd name="T98" fmla="*/ 66 w 387"/>
                  <a:gd name="T99" fmla="*/ 322 h 595"/>
                  <a:gd name="T100" fmla="*/ 66 w 387"/>
                  <a:gd name="T101" fmla="*/ 310 h 595"/>
                  <a:gd name="T102" fmla="*/ 10 w 387"/>
                  <a:gd name="T103" fmla="*/ 307 h 595"/>
                  <a:gd name="T104" fmla="*/ 66 w 387"/>
                  <a:gd name="T105" fmla="*/ 293 h 595"/>
                  <a:gd name="T106" fmla="*/ 10 w 387"/>
                  <a:gd name="T107" fmla="*/ 269 h 595"/>
                  <a:gd name="T108" fmla="*/ 66 w 387"/>
                  <a:gd name="T109" fmla="*/ 234 h 595"/>
                  <a:gd name="T110" fmla="*/ 66 w 387"/>
                  <a:gd name="T111" fmla="*/ 222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7" h="595">
                    <a:moveTo>
                      <a:pt x="192" y="595"/>
                    </a:moveTo>
                    <a:lnTo>
                      <a:pt x="192" y="555"/>
                    </a:lnTo>
                    <a:lnTo>
                      <a:pt x="204" y="555"/>
                    </a:lnTo>
                    <a:lnTo>
                      <a:pt x="204" y="595"/>
                    </a:lnTo>
                    <a:lnTo>
                      <a:pt x="206" y="595"/>
                    </a:lnTo>
                    <a:lnTo>
                      <a:pt x="206" y="555"/>
                    </a:lnTo>
                    <a:lnTo>
                      <a:pt x="218" y="554"/>
                    </a:lnTo>
                    <a:lnTo>
                      <a:pt x="218" y="595"/>
                    </a:lnTo>
                    <a:lnTo>
                      <a:pt x="220" y="595"/>
                    </a:lnTo>
                    <a:lnTo>
                      <a:pt x="220" y="554"/>
                    </a:lnTo>
                    <a:lnTo>
                      <a:pt x="234" y="553"/>
                    </a:lnTo>
                    <a:lnTo>
                      <a:pt x="234" y="595"/>
                    </a:lnTo>
                    <a:lnTo>
                      <a:pt x="387" y="595"/>
                    </a:lnTo>
                    <a:lnTo>
                      <a:pt x="387" y="48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272" y="0"/>
                    </a:lnTo>
                    <a:lnTo>
                      <a:pt x="272" y="0"/>
                    </a:lnTo>
                    <a:lnTo>
                      <a:pt x="158" y="48"/>
                    </a:lnTo>
                    <a:lnTo>
                      <a:pt x="158" y="218"/>
                    </a:lnTo>
                    <a:lnTo>
                      <a:pt x="79" y="186"/>
                    </a:lnTo>
                    <a:lnTo>
                      <a:pt x="79" y="186"/>
                    </a:lnTo>
                    <a:lnTo>
                      <a:pt x="79" y="186"/>
                    </a:lnTo>
                    <a:lnTo>
                      <a:pt x="79" y="186"/>
                    </a:lnTo>
                    <a:lnTo>
                      <a:pt x="79" y="186"/>
                    </a:lnTo>
                    <a:lnTo>
                      <a:pt x="0" y="219"/>
                    </a:lnTo>
                    <a:lnTo>
                      <a:pt x="0" y="595"/>
                    </a:lnTo>
                    <a:lnTo>
                      <a:pt x="192" y="595"/>
                    </a:lnTo>
                    <a:close/>
                    <a:moveTo>
                      <a:pt x="172" y="80"/>
                    </a:moveTo>
                    <a:lnTo>
                      <a:pt x="253" y="52"/>
                    </a:lnTo>
                    <a:lnTo>
                      <a:pt x="253" y="71"/>
                    </a:lnTo>
                    <a:lnTo>
                      <a:pt x="172" y="94"/>
                    </a:lnTo>
                    <a:lnTo>
                      <a:pt x="172" y="80"/>
                    </a:lnTo>
                    <a:close/>
                    <a:moveTo>
                      <a:pt x="172" y="108"/>
                    </a:moveTo>
                    <a:lnTo>
                      <a:pt x="253" y="82"/>
                    </a:lnTo>
                    <a:lnTo>
                      <a:pt x="253" y="101"/>
                    </a:lnTo>
                    <a:lnTo>
                      <a:pt x="172" y="122"/>
                    </a:lnTo>
                    <a:lnTo>
                      <a:pt x="172" y="108"/>
                    </a:lnTo>
                    <a:close/>
                    <a:moveTo>
                      <a:pt x="172" y="136"/>
                    </a:moveTo>
                    <a:lnTo>
                      <a:pt x="253" y="112"/>
                    </a:lnTo>
                    <a:lnTo>
                      <a:pt x="253" y="130"/>
                    </a:lnTo>
                    <a:lnTo>
                      <a:pt x="172" y="150"/>
                    </a:lnTo>
                    <a:lnTo>
                      <a:pt x="172" y="136"/>
                    </a:lnTo>
                    <a:close/>
                    <a:moveTo>
                      <a:pt x="172" y="164"/>
                    </a:moveTo>
                    <a:lnTo>
                      <a:pt x="253" y="141"/>
                    </a:lnTo>
                    <a:lnTo>
                      <a:pt x="253" y="160"/>
                    </a:lnTo>
                    <a:lnTo>
                      <a:pt x="172" y="179"/>
                    </a:lnTo>
                    <a:lnTo>
                      <a:pt x="172" y="164"/>
                    </a:lnTo>
                    <a:close/>
                    <a:moveTo>
                      <a:pt x="172" y="192"/>
                    </a:moveTo>
                    <a:lnTo>
                      <a:pt x="253" y="171"/>
                    </a:lnTo>
                    <a:lnTo>
                      <a:pt x="253" y="189"/>
                    </a:lnTo>
                    <a:lnTo>
                      <a:pt x="172" y="207"/>
                    </a:lnTo>
                    <a:lnTo>
                      <a:pt x="172" y="192"/>
                    </a:lnTo>
                    <a:close/>
                    <a:moveTo>
                      <a:pt x="172" y="221"/>
                    </a:moveTo>
                    <a:lnTo>
                      <a:pt x="253" y="201"/>
                    </a:lnTo>
                    <a:lnTo>
                      <a:pt x="253" y="218"/>
                    </a:lnTo>
                    <a:lnTo>
                      <a:pt x="172" y="235"/>
                    </a:lnTo>
                    <a:lnTo>
                      <a:pt x="172" y="221"/>
                    </a:lnTo>
                    <a:close/>
                    <a:moveTo>
                      <a:pt x="172" y="249"/>
                    </a:moveTo>
                    <a:lnTo>
                      <a:pt x="253" y="231"/>
                    </a:lnTo>
                    <a:lnTo>
                      <a:pt x="253" y="248"/>
                    </a:lnTo>
                    <a:lnTo>
                      <a:pt x="172" y="263"/>
                    </a:lnTo>
                    <a:lnTo>
                      <a:pt x="172" y="249"/>
                    </a:lnTo>
                    <a:close/>
                    <a:moveTo>
                      <a:pt x="172" y="277"/>
                    </a:moveTo>
                    <a:lnTo>
                      <a:pt x="253" y="260"/>
                    </a:lnTo>
                    <a:lnTo>
                      <a:pt x="253" y="277"/>
                    </a:lnTo>
                    <a:lnTo>
                      <a:pt x="172" y="291"/>
                    </a:lnTo>
                    <a:lnTo>
                      <a:pt x="172" y="277"/>
                    </a:lnTo>
                    <a:close/>
                    <a:moveTo>
                      <a:pt x="172" y="305"/>
                    </a:moveTo>
                    <a:lnTo>
                      <a:pt x="253" y="290"/>
                    </a:lnTo>
                    <a:lnTo>
                      <a:pt x="253" y="306"/>
                    </a:lnTo>
                    <a:lnTo>
                      <a:pt x="172" y="319"/>
                    </a:lnTo>
                    <a:lnTo>
                      <a:pt x="172" y="305"/>
                    </a:lnTo>
                    <a:close/>
                    <a:moveTo>
                      <a:pt x="172" y="333"/>
                    </a:moveTo>
                    <a:lnTo>
                      <a:pt x="253" y="320"/>
                    </a:lnTo>
                    <a:lnTo>
                      <a:pt x="253" y="336"/>
                    </a:lnTo>
                    <a:lnTo>
                      <a:pt x="172" y="348"/>
                    </a:lnTo>
                    <a:lnTo>
                      <a:pt x="172" y="333"/>
                    </a:lnTo>
                    <a:close/>
                    <a:moveTo>
                      <a:pt x="172" y="361"/>
                    </a:moveTo>
                    <a:lnTo>
                      <a:pt x="253" y="349"/>
                    </a:lnTo>
                    <a:lnTo>
                      <a:pt x="253" y="365"/>
                    </a:lnTo>
                    <a:lnTo>
                      <a:pt x="172" y="376"/>
                    </a:lnTo>
                    <a:lnTo>
                      <a:pt x="172" y="361"/>
                    </a:lnTo>
                    <a:close/>
                    <a:moveTo>
                      <a:pt x="172" y="390"/>
                    </a:moveTo>
                    <a:lnTo>
                      <a:pt x="253" y="379"/>
                    </a:lnTo>
                    <a:lnTo>
                      <a:pt x="253" y="395"/>
                    </a:lnTo>
                    <a:lnTo>
                      <a:pt x="172" y="404"/>
                    </a:lnTo>
                    <a:lnTo>
                      <a:pt x="172" y="390"/>
                    </a:lnTo>
                    <a:close/>
                    <a:moveTo>
                      <a:pt x="172" y="418"/>
                    </a:moveTo>
                    <a:lnTo>
                      <a:pt x="253" y="409"/>
                    </a:lnTo>
                    <a:lnTo>
                      <a:pt x="253" y="424"/>
                    </a:lnTo>
                    <a:lnTo>
                      <a:pt x="172" y="432"/>
                    </a:lnTo>
                    <a:lnTo>
                      <a:pt x="172" y="418"/>
                    </a:lnTo>
                    <a:close/>
                    <a:moveTo>
                      <a:pt x="172" y="446"/>
                    </a:moveTo>
                    <a:lnTo>
                      <a:pt x="253" y="438"/>
                    </a:lnTo>
                    <a:lnTo>
                      <a:pt x="253" y="453"/>
                    </a:lnTo>
                    <a:lnTo>
                      <a:pt x="172" y="460"/>
                    </a:lnTo>
                    <a:lnTo>
                      <a:pt x="172" y="446"/>
                    </a:lnTo>
                    <a:close/>
                    <a:moveTo>
                      <a:pt x="172" y="474"/>
                    </a:moveTo>
                    <a:lnTo>
                      <a:pt x="253" y="468"/>
                    </a:lnTo>
                    <a:lnTo>
                      <a:pt x="253" y="483"/>
                    </a:lnTo>
                    <a:lnTo>
                      <a:pt x="172" y="488"/>
                    </a:lnTo>
                    <a:lnTo>
                      <a:pt x="172" y="474"/>
                    </a:lnTo>
                    <a:close/>
                    <a:moveTo>
                      <a:pt x="172" y="502"/>
                    </a:moveTo>
                    <a:lnTo>
                      <a:pt x="253" y="498"/>
                    </a:lnTo>
                    <a:lnTo>
                      <a:pt x="253" y="512"/>
                    </a:lnTo>
                    <a:lnTo>
                      <a:pt x="172" y="516"/>
                    </a:lnTo>
                    <a:lnTo>
                      <a:pt x="172" y="502"/>
                    </a:lnTo>
                    <a:close/>
                    <a:moveTo>
                      <a:pt x="66" y="555"/>
                    </a:moveTo>
                    <a:lnTo>
                      <a:pt x="10" y="561"/>
                    </a:lnTo>
                    <a:lnTo>
                      <a:pt x="10" y="551"/>
                    </a:lnTo>
                    <a:lnTo>
                      <a:pt x="66" y="545"/>
                    </a:lnTo>
                    <a:lnTo>
                      <a:pt x="66" y="555"/>
                    </a:lnTo>
                    <a:close/>
                    <a:moveTo>
                      <a:pt x="66" y="526"/>
                    </a:moveTo>
                    <a:lnTo>
                      <a:pt x="10" y="532"/>
                    </a:lnTo>
                    <a:lnTo>
                      <a:pt x="10" y="523"/>
                    </a:lnTo>
                    <a:lnTo>
                      <a:pt x="66" y="516"/>
                    </a:lnTo>
                    <a:lnTo>
                      <a:pt x="66" y="526"/>
                    </a:lnTo>
                    <a:close/>
                    <a:moveTo>
                      <a:pt x="66" y="497"/>
                    </a:moveTo>
                    <a:lnTo>
                      <a:pt x="10" y="504"/>
                    </a:lnTo>
                    <a:lnTo>
                      <a:pt x="10" y="494"/>
                    </a:lnTo>
                    <a:lnTo>
                      <a:pt x="66" y="486"/>
                    </a:lnTo>
                    <a:lnTo>
                      <a:pt x="66" y="497"/>
                    </a:lnTo>
                    <a:close/>
                    <a:moveTo>
                      <a:pt x="66" y="468"/>
                    </a:moveTo>
                    <a:lnTo>
                      <a:pt x="10" y="476"/>
                    </a:lnTo>
                    <a:lnTo>
                      <a:pt x="10" y="466"/>
                    </a:lnTo>
                    <a:lnTo>
                      <a:pt x="66" y="457"/>
                    </a:lnTo>
                    <a:lnTo>
                      <a:pt x="66" y="468"/>
                    </a:lnTo>
                    <a:close/>
                    <a:moveTo>
                      <a:pt x="66" y="438"/>
                    </a:moveTo>
                    <a:lnTo>
                      <a:pt x="10" y="448"/>
                    </a:lnTo>
                    <a:lnTo>
                      <a:pt x="10" y="438"/>
                    </a:lnTo>
                    <a:lnTo>
                      <a:pt x="66" y="427"/>
                    </a:lnTo>
                    <a:lnTo>
                      <a:pt x="66" y="438"/>
                    </a:lnTo>
                    <a:close/>
                    <a:moveTo>
                      <a:pt x="66" y="409"/>
                    </a:moveTo>
                    <a:lnTo>
                      <a:pt x="10" y="419"/>
                    </a:lnTo>
                    <a:lnTo>
                      <a:pt x="10" y="410"/>
                    </a:lnTo>
                    <a:lnTo>
                      <a:pt x="66" y="398"/>
                    </a:lnTo>
                    <a:lnTo>
                      <a:pt x="66" y="409"/>
                    </a:lnTo>
                    <a:close/>
                    <a:moveTo>
                      <a:pt x="66" y="380"/>
                    </a:moveTo>
                    <a:lnTo>
                      <a:pt x="10" y="391"/>
                    </a:lnTo>
                    <a:lnTo>
                      <a:pt x="10" y="382"/>
                    </a:lnTo>
                    <a:lnTo>
                      <a:pt x="66" y="369"/>
                    </a:lnTo>
                    <a:lnTo>
                      <a:pt x="66" y="380"/>
                    </a:lnTo>
                    <a:close/>
                    <a:moveTo>
                      <a:pt x="66" y="351"/>
                    </a:moveTo>
                    <a:lnTo>
                      <a:pt x="10" y="363"/>
                    </a:lnTo>
                    <a:lnTo>
                      <a:pt x="10" y="353"/>
                    </a:lnTo>
                    <a:lnTo>
                      <a:pt x="66" y="339"/>
                    </a:lnTo>
                    <a:lnTo>
                      <a:pt x="66" y="351"/>
                    </a:lnTo>
                    <a:close/>
                    <a:moveTo>
                      <a:pt x="66" y="322"/>
                    </a:moveTo>
                    <a:lnTo>
                      <a:pt x="10" y="335"/>
                    </a:lnTo>
                    <a:lnTo>
                      <a:pt x="10" y="325"/>
                    </a:lnTo>
                    <a:lnTo>
                      <a:pt x="66" y="310"/>
                    </a:lnTo>
                    <a:lnTo>
                      <a:pt x="66" y="322"/>
                    </a:lnTo>
                    <a:close/>
                    <a:moveTo>
                      <a:pt x="66" y="293"/>
                    </a:moveTo>
                    <a:lnTo>
                      <a:pt x="10" y="307"/>
                    </a:lnTo>
                    <a:lnTo>
                      <a:pt x="10" y="297"/>
                    </a:lnTo>
                    <a:lnTo>
                      <a:pt x="66" y="280"/>
                    </a:lnTo>
                    <a:lnTo>
                      <a:pt x="66" y="293"/>
                    </a:lnTo>
                    <a:close/>
                    <a:moveTo>
                      <a:pt x="66" y="264"/>
                    </a:moveTo>
                    <a:lnTo>
                      <a:pt x="10" y="278"/>
                    </a:lnTo>
                    <a:lnTo>
                      <a:pt x="10" y="269"/>
                    </a:lnTo>
                    <a:lnTo>
                      <a:pt x="66" y="251"/>
                    </a:lnTo>
                    <a:lnTo>
                      <a:pt x="66" y="264"/>
                    </a:lnTo>
                    <a:close/>
                    <a:moveTo>
                      <a:pt x="66" y="234"/>
                    </a:moveTo>
                    <a:lnTo>
                      <a:pt x="10" y="250"/>
                    </a:lnTo>
                    <a:lnTo>
                      <a:pt x="10" y="240"/>
                    </a:lnTo>
                    <a:lnTo>
                      <a:pt x="66" y="222"/>
                    </a:lnTo>
                    <a:lnTo>
                      <a:pt x="66" y="2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2"/>
                  </a:solidFill>
                </a:endParaRPr>
              </a:p>
            </p:txBody>
          </p:sp>
          <p:sp>
            <p:nvSpPr>
              <p:cNvPr id="5" name="Freeform 57"/>
              <p:cNvSpPr>
                <a:spLocks noEditPoints="1"/>
              </p:cNvSpPr>
              <p:nvPr/>
            </p:nvSpPr>
            <p:spPr bwMode="auto">
              <a:xfrm>
                <a:off x="6611938" y="3150101"/>
                <a:ext cx="201613" cy="519113"/>
              </a:xfrm>
              <a:custGeom>
                <a:avLst/>
                <a:gdLst>
                  <a:gd name="T0" fmla="*/ 127 w 127"/>
                  <a:gd name="T1" fmla="*/ 27 h 327"/>
                  <a:gd name="T2" fmla="*/ 64 w 127"/>
                  <a:gd name="T3" fmla="*/ 0 h 327"/>
                  <a:gd name="T4" fmla="*/ 64 w 127"/>
                  <a:gd name="T5" fmla="*/ 0 h 327"/>
                  <a:gd name="T6" fmla="*/ 0 w 127"/>
                  <a:gd name="T7" fmla="*/ 27 h 327"/>
                  <a:gd name="T8" fmla="*/ 127 w 127"/>
                  <a:gd name="T9" fmla="*/ 327 h 327"/>
                  <a:gd name="T10" fmla="*/ 8 w 127"/>
                  <a:gd name="T11" fmla="*/ 299 h 327"/>
                  <a:gd name="T12" fmla="*/ 53 w 127"/>
                  <a:gd name="T13" fmla="*/ 288 h 327"/>
                  <a:gd name="T14" fmla="*/ 53 w 127"/>
                  <a:gd name="T15" fmla="*/ 273 h 327"/>
                  <a:gd name="T16" fmla="*/ 8 w 127"/>
                  <a:gd name="T17" fmla="*/ 269 h 327"/>
                  <a:gd name="T18" fmla="*/ 53 w 127"/>
                  <a:gd name="T19" fmla="*/ 273 h 327"/>
                  <a:gd name="T20" fmla="*/ 8 w 127"/>
                  <a:gd name="T21" fmla="*/ 254 h 327"/>
                  <a:gd name="T22" fmla="*/ 53 w 127"/>
                  <a:gd name="T23" fmla="*/ 241 h 327"/>
                  <a:gd name="T24" fmla="*/ 53 w 127"/>
                  <a:gd name="T25" fmla="*/ 226 h 327"/>
                  <a:gd name="T26" fmla="*/ 8 w 127"/>
                  <a:gd name="T27" fmla="*/ 224 h 327"/>
                  <a:gd name="T28" fmla="*/ 53 w 127"/>
                  <a:gd name="T29" fmla="*/ 226 h 327"/>
                  <a:gd name="T30" fmla="*/ 8 w 127"/>
                  <a:gd name="T31" fmla="*/ 209 h 327"/>
                  <a:gd name="T32" fmla="*/ 53 w 127"/>
                  <a:gd name="T33" fmla="*/ 194 h 327"/>
                  <a:gd name="T34" fmla="*/ 53 w 127"/>
                  <a:gd name="T35" fmla="*/ 180 h 327"/>
                  <a:gd name="T36" fmla="*/ 8 w 127"/>
                  <a:gd name="T37" fmla="*/ 179 h 327"/>
                  <a:gd name="T38" fmla="*/ 53 w 127"/>
                  <a:gd name="T39" fmla="*/ 180 h 327"/>
                  <a:gd name="T40" fmla="*/ 8 w 127"/>
                  <a:gd name="T41" fmla="*/ 164 h 327"/>
                  <a:gd name="T42" fmla="*/ 53 w 127"/>
                  <a:gd name="T43" fmla="*/ 147 h 327"/>
                  <a:gd name="T44" fmla="*/ 53 w 127"/>
                  <a:gd name="T45" fmla="*/ 133 h 327"/>
                  <a:gd name="T46" fmla="*/ 8 w 127"/>
                  <a:gd name="T47" fmla="*/ 134 h 327"/>
                  <a:gd name="T48" fmla="*/ 53 w 127"/>
                  <a:gd name="T49" fmla="*/ 133 h 327"/>
                  <a:gd name="T50" fmla="*/ 8 w 127"/>
                  <a:gd name="T51" fmla="*/ 119 h 327"/>
                  <a:gd name="T52" fmla="*/ 53 w 127"/>
                  <a:gd name="T53" fmla="*/ 100 h 327"/>
                  <a:gd name="T54" fmla="*/ 53 w 127"/>
                  <a:gd name="T55" fmla="*/ 86 h 327"/>
                  <a:gd name="T56" fmla="*/ 8 w 127"/>
                  <a:gd name="T57" fmla="*/ 89 h 327"/>
                  <a:gd name="T58" fmla="*/ 53 w 127"/>
                  <a:gd name="T59" fmla="*/ 86 h 327"/>
                  <a:gd name="T60" fmla="*/ 8 w 127"/>
                  <a:gd name="T61" fmla="*/ 74 h 327"/>
                  <a:gd name="T62" fmla="*/ 53 w 127"/>
                  <a:gd name="T63" fmla="*/ 53 h 327"/>
                  <a:gd name="T64" fmla="*/ 53 w 127"/>
                  <a:gd name="T65" fmla="*/ 39 h 327"/>
                  <a:gd name="T66" fmla="*/ 8 w 127"/>
                  <a:gd name="T67" fmla="*/ 44 h 327"/>
                  <a:gd name="T68" fmla="*/ 53 w 127"/>
                  <a:gd name="T69" fmla="*/ 39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7" h="327">
                    <a:moveTo>
                      <a:pt x="127" y="327"/>
                    </a:moveTo>
                    <a:lnTo>
                      <a:pt x="127" y="27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0" y="27"/>
                    </a:lnTo>
                    <a:lnTo>
                      <a:pt x="0" y="327"/>
                    </a:lnTo>
                    <a:lnTo>
                      <a:pt x="127" y="327"/>
                    </a:lnTo>
                    <a:close/>
                    <a:moveTo>
                      <a:pt x="53" y="296"/>
                    </a:moveTo>
                    <a:lnTo>
                      <a:pt x="8" y="299"/>
                    </a:lnTo>
                    <a:lnTo>
                      <a:pt x="8" y="292"/>
                    </a:lnTo>
                    <a:lnTo>
                      <a:pt x="53" y="288"/>
                    </a:lnTo>
                    <a:lnTo>
                      <a:pt x="53" y="296"/>
                    </a:lnTo>
                    <a:close/>
                    <a:moveTo>
                      <a:pt x="53" y="273"/>
                    </a:moveTo>
                    <a:lnTo>
                      <a:pt x="8" y="277"/>
                    </a:lnTo>
                    <a:lnTo>
                      <a:pt x="8" y="269"/>
                    </a:lnTo>
                    <a:lnTo>
                      <a:pt x="53" y="265"/>
                    </a:lnTo>
                    <a:lnTo>
                      <a:pt x="53" y="273"/>
                    </a:lnTo>
                    <a:close/>
                    <a:moveTo>
                      <a:pt x="53" y="250"/>
                    </a:moveTo>
                    <a:lnTo>
                      <a:pt x="8" y="254"/>
                    </a:lnTo>
                    <a:lnTo>
                      <a:pt x="8" y="247"/>
                    </a:lnTo>
                    <a:lnTo>
                      <a:pt x="53" y="241"/>
                    </a:lnTo>
                    <a:lnTo>
                      <a:pt x="53" y="250"/>
                    </a:lnTo>
                    <a:close/>
                    <a:moveTo>
                      <a:pt x="53" y="226"/>
                    </a:moveTo>
                    <a:lnTo>
                      <a:pt x="8" y="232"/>
                    </a:lnTo>
                    <a:lnTo>
                      <a:pt x="8" y="224"/>
                    </a:lnTo>
                    <a:lnTo>
                      <a:pt x="53" y="218"/>
                    </a:lnTo>
                    <a:lnTo>
                      <a:pt x="53" y="226"/>
                    </a:lnTo>
                    <a:close/>
                    <a:moveTo>
                      <a:pt x="53" y="203"/>
                    </a:moveTo>
                    <a:lnTo>
                      <a:pt x="8" y="209"/>
                    </a:lnTo>
                    <a:lnTo>
                      <a:pt x="8" y="202"/>
                    </a:lnTo>
                    <a:lnTo>
                      <a:pt x="53" y="194"/>
                    </a:lnTo>
                    <a:lnTo>
                      <a:pt x="53" y="203"/>
                    </a:lnTo>
                    <a:close/>
                    <a:moveTo>
                      <a:pt x="53" y="180"/>
                    </a:moveTo>
                    <a:lnTo>
                      <a:pt x="8" y="187"/>
                    </a:lnTo>
                    <a:lnTo>
                      <a:pt x="8" y="179"/>
                    </a:lnTo>
                    <a:lnTo>
                      <a:pt x="53" y="171"/>
                    </a:lnTo>
                    <a:lnTo>
                      <a:pt x="53" y="180"/>
                    </a:lnTo>
                    <a:close/>
                    <a:moveTo>
                      <a:pt x="53" y="156"/>
                    </a:moveTo>
                    <a:lnTo>
                      <a:pt x="8" y="164"/>
                    </a:lnTo>
                    <a:lnTo>
                      <a:pt x="8" y="157"/>
                    </a:lnTo>
                    <a:lnTo>
                      <a:pt x="53" y="147"/>
                    </a:lnTo>
                    <a:lnTo>
                      <a:pt x="53" y="156"/>
                    </a:lnTo>
                    <a:close/>
                    <a:moveTo>
                      <a:pt x="53" y="133"/>
                    </a:moveTo>
                    <a:lnTo>
                      <a:pt x="8" y="142"/>
                    </a:lnTo>
                    <a:lnTo>
                      <a:pt x="8" y="134"/>
                    </a:lnTo>
                    <a:lnTo>
                      <a:pt x="53" y="123"/>
                    </a:lnTo>
                    <a:lnTo>
                      <a:pt x="53" y="133"/>
                    </a:lnTo>
                    <a:close/>
                    <a:moveTo>
                      <a:pt x="53" y="109"/>
                    </a:moveTo>
                    <a:lnTo>
                      <a:pt x="8" y="119"/>
                    </a:lnTo>
                    <a:lnTo>
                      <a:pt x="8" y="112"/>
                    </a:lnTo>
                    <a:lnTo>
                      <a:pt x="53" y="100"/>
                    </a:lnTo>
                    <a:lnTo>
                      <a:pt x="53" y="109"/>
                    </a:lnTo>
                    <a:close/>
                    <a:moveTo>
                      <a:pt x="53" y="86"/>
                    </a:moveTo>
                    <a:lnTo>
                      <a:pt x="8" y="97"/>
                    </a:lnTo>
                    <a:lnTo>
                      <a:pt x="8" y="89"/>
                    </a:lnTo>
                    <a:lnTo>
                      <a:pt x="53" y="76"/>
                    </a:lnTo>
                    <a:lnTo>
                      <a:pt x="53" y="86"/>
                    </a:lnTo>
                    <a:close/>
                    <a:moveTo>
                      <a:pt x="53" y="63"/>
                    </a:moveTo>
                    <a:lnTo>
                      <a:pt x="8" y="74"/>
                    </a:lnTo>
                    <a:lnTo>
                      <a:pt x="8" y="67"/>
                    </a:lnTo>
                    <a:lnTo>
                      <a:pt x="53" y="53"/>
                    </a:lnTo>
                    <a:lnTo>
                      <a:pt x="53" y="63"/>
                    </a:lnTo>
                    <a:close/>
                    <a:moveTo>
                      <a:pt x="53" y="39"/>
                    </a:moveTo>
                    <a:lnTo>
                      <a:pt x="8" y="52"/>
                    </a:lnTo>
                    <a:lnTo>
                      <a:pt x="8" y="44"/>
                    </a:lnTo>
                    <a:lnTo>
                      <a:pt x="53" y="29"/>
                    </a:lnTo>
                    <a:lnTo>
                      <a:pt x="53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2"/>
                  </a:solidFill>
                </a:endParaRPr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1065042" y="1942646"/>
              <a:ext cx="10075416" cy="1726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CDP</a:t>
              </a:r>
            </a:p>
            <a:p>
              <a:r>
                <a:rPr lang="en-GB">
                  <a:solidFill>
                    <a:schemeClr val="bg1"/>
                  </a:solidFill>
                </a:rPr>
                <a:t>4th Floor Plantation Place South</a:t>
              </a:r>
            </a:p>
            <a:p>
              <a:r>
                <a:rPr lang="en-GB">
                  <a:solidFill>
                    <a:schemeClr val="bg1"/>
                  </a:solidFill>
                </a:rPr>
                <a:t>60 Great Tower Street, London</a:t>
              </a:r>
            </a:p>
            <a:p>
              <a:r>
                <a:rPr lang="en-GB">
                  <a:solidFill>
                    <a:schemeClr val="bg1"/>
                  </a:solidFill>
                </a:rPr>
                <a:t>EC3R 5AD</a:t>
              </a:r>
              <a:br>
                <a:rPr lang="en-GB">
                  <a:solidFill>
                    <a:schemeClr val="bg2"/>
                  </a:solidFill>
                </a:rPr>
              </a:br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447023" y="3473382"/>
              <a:ext cx="359354" cy="642145"/>
            </a:xfrm>
            <a:custGeom>
              <a:avLst/>
              <a:gdLst>
                <a:gd name="T0" fmla="*/ 113 w 1227"/>
                <a:gd name="T1" fmla="*/ 89 h 2195"/>
                <a:gd name="T2" fmla="*/ 0 w 1227"/>
                <a:gd name="T3" fmla="*/ 1954 h 2195"/>
                <a:gd name="T4" fmla="*/ 1114 w 1227"/>
                <a:gd name="T5" fmla="*/ 2106 h 2195"/>
                <a:gd name="T6" fmla="*/ 1227 w 1227"/>
                <a:gd name="T7" fmla="*/ 240 h 2195"/>
                <a:gd name="T8" fmla="*/ 189 w 1227"/>
                <a:gd name="T9" fmla="*/ 316 h 2195"/>
                <a:gd name="T10" fmla="*/ 992 w 1227"/>
                <a:gd name="T11" fmla="*/ 269 h 2195"/>
                <a:gd name="T12" fmla="*/ 1038 w 1227"/>
                <a:gd name="T13" fmla="*/ 1195 h 2195"/>
                <a:gd name="T14" fmla="*/ 235 w 1227"/>
                <a:gd name="T15" fmla="*/ 1242 h 2195"/>
                <a:gd name="T16" fmla="*/ 189 w 1227"/>
                <a:gd name="T17" fmla="*/ 316 h 2195"/>
                <a:gd name="T18" fmla="*/ 392 w 1227"/>
                <a:gd name="T19" fmla="*/ 1948 h 2195"/>
                <a:gd name="T20" fmla="*/ 189 w 1227"/>
                <a:gd name="T21" fmla="*/ 1924 h 2195"/>
                <a:gd name="T22" fmla="*/ 212 w 1227"/>
                <a:gd name="T23" fmla="*/ 1805 h 2195"/>
                <a:gd name="T24" fmla="*/ 415 w 1227"/>
                <a:gd name="T25" fmla="*/ 1829 h 2195"/>
                <a:gd name="T26" fmla="*/ 415 w 1227"/>
                <a:gd name="T27" fmla="*/ 1717 h 2195"/>
                <a:gd name="T28" fmla="*/ 212 w 1227"/>
                <a:gd name="T29" fmla="*/ 1740 h 2195"/>
                <a:gd name="T30" fmla="*/ 189 w 1227"/>
                <a:gd name="T31" fmla="*/ 1621 h 2195"/>
                <a:gd name="T32" fmla="*/ 392 w 1227"/>
                <a:gd name="T33" fmla="*/ 1598 h 2195"/>
                <a:gd name="T34" fmla="*/ 415 w 1227"/>
                <a:gd name="T35" fmla="*/ 1717 h 2195"/>
                <a:gd name="T36" fmla="*/ 392 w 1227"/>
                <a:gd name="T37" fmla="*/ 1526 h 2195"/>
                <a:gd name="T38" fmla="*/ 189 w 1227"/>
                <a:gd name="T39" fmla="*/ 1503 h 2195"/>
                <a:gd name="T40" fmla="*/ 212 w 1227"/>
                <a:gd name="T41" fmla="*/ 1384 h 2195"/>
                <a:gd name="T42" fmla="*/ 415 w 1227"/>
                <a:gd name="T43" fmla="*/ 1407 h 2195"/>
                <a:gd name="T44" fmla="*/ 727 w 1227"/>
                <a:gd name="T45" fmla="*/ 1924 h 2195"/>
                <a:gd name="T46" fmla="*/ 524 w 1227"/>
                <a:gd name="T47" fmla="*/ 1948 h 2195"/>
                <a:gd name="T48" fmla="*/ 500 w 1227"/>
                <a:gd name="T49" fmla="*/ 1829 h 2195"/>
                <a:gd name="T50" fmla="*/ 703 w 1227"/>
                <a:gd name="T51" fmla="*/ 1805 h 2195"/>
                <a:gd name="T52" fmla="*/ 727 w 1227"/>
                <a:gd name="T53" fmla="*/ 1924 h 2195"/>
                <a:gd name="T54" fmla="*/ 703 w 1227"/>
                <a:gd name="T55" fmla="*/ 1740 h 2195"/>
                <a:gd name="T56" fmla="*/ 500 w 1227"/>
                <a:gd name="T57" fmla="*/ 1717 h 2195"/>
                <a:gd name="T58" fmla="*/ 524 w 1227"/>
                <a:gd name="T59" fmla="*/ 1598 h 2195"/>
                <a:gd name="T60" fmla="*/ 727 w 1227"/>
                <a:gd name="T61" fmla="*/ 1621 h 2195"/>
                <a:gd name="T62" fmla="*/ 727 w 1227"/>
                <a:gd name="T63" fmla="*/ 1503 h 2195"/>
                <a:gd name="T64" fmla="*/ 524 w 1227"/>
                <a:gd name="T65" fmla="*/ 1526 h 2195"/>
                <a:gd name="T66" fmla="*/ 500 w 1227"/>
                <a:gd name="T67" fmla="*/ 1407 h 2195"/>
                <a:gd name="T68" fmla="*/ 703 w 1227"/>
                <a:gd name="T69" fmla="*/ 1384 h 2195"/>
                <a:gd name="T70" fmla="*/ 727 w 1227"/>
                <a:gd name="T71" fmla="*/ 1503 h 2195"/>
                <a:gd name="T72" fmla="*/ 1015 w 1227"/>
                <a:gd name="T73" fmla="*/ 1948 h 2195"/>
                <a:gd name="T74" fmla="*/ 812 w 1227"/>
                <a:gd name="T75" fmla="*/ 1924 h 2195"/>
                <a:gd name="T76" fmla="*/ 835 w 1227"/>
                <a:gd name="T77" fmla="*/ 1805 h 2195"/>
                <a:gd name="T78" fmla="*/ 1038 w 1227"/>
                <a:gd name="T79" fmla="*/ 1829 h 2195"/>
                <a:gd name="T80" fmla="*/ 1038 w 1227"/>
                <a:gd name="T81" fmla="*/ 1717 h 2195"/>
                <a:gd name="T82" fmla="*/ 835 w 1227"/>
                <a:gd name="T83" fmla="*/ 1740 h 2195"/>
                <a:gd name="T84" fmla="*/ 812 w 1227"/>
                <a:gd name="T85" fmla="*/ 1621 h 2195"/>
                <a:gd name="T86" fmla="*/ 1015 w 1227"/>
                <a:gd name="T87" fmla="*/ 1598 h 2195"/>
                <a:gd name="T88" fmla="*/ 1038 w 1227"/>
                <a:gd name="T89" fmla="*/ 1717 h 2195"/>
                <a:gd name="T90" fmla="*/ 1015 w 1227"/>
                <a:gd name="T91" fmla="*/ 1526 h 2195"/>
                <a:gd name="T92" fmla="*/ 812 w 1227"/>
                <a:gd name="T93" fmla="*/ 1503 h 2195"/>
                <a:gd name="T94" fmla="*/ 835 w 1227"/>
                <a:gd name="T95" fmla="*/ 1384 h 2195"/>
                <a:gd name="T96" fmla="*/ 1038 w 1227"/>
                <a:gd name="T97" fmla="*/ 1407 h 2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7" h="2195">
                  <a:moveTo>
                    <a:pt x="1114" y="89"/>
                  </a:moveTo>
                  <a:cubicBezTo>
                    <a:pt x="786" y="0"/>
                    <a:pt x="441" y="0"/>
                    <a:pt x="113" y="89"/>
                  </a:cubicBezTo>
                  <a:cubicBezTo>
                    <a:pt x="50" y="107"/>
                    <a:pt x="0" y="177"/>
                    <a:pt x="0" y="240"/>
                  </a:cubicBezTo>
                  <a:cubicBezTo>
                    <a:pt x="0" y="757"/>
                    <a:pt x="0" y="1438"/>
                    <a:pt x="0" y="1954"/>
                  </a:cubicBezTo>
                  <a:cubicBezTo>
                    <a:pt x="0" y="2018"/>
                    <a:pt x="50" y="2088"/>
                    <a:pt x="113" y="2106"/>
                  </a:cubicBezTo>
                  <a:cubicBezTo>
                    <a:pt x="441" y="2195"/>
                    <a:pt x="786" y="2195"/>
                    <a:pt x="1114" y="2106"/>
                  </a:cubicBezTo>
                  <a:cubicBezTo>
                    <a:pt x="1177" y="2088"/>
                    <a:pt x="1227" y="2018"/>
                    <a:pt x="1227" y="1954"/>
                  </a:cubicBezTo>
                  <a:cubicBezTo>
                    <a:pt x="1227" y="1438"/>
                    <a:pt x="1227" y="757"/>
                    <a:pt x="1227" y="240"/>
                  </a:cubicBezTo>
                  <a:cubicBezTo>
                    <a:pt x="1227" y="177"/>
                    <a:pt x="1177" y="107"/>
                    <a:pt x="1114" y="89"/>
                  </a:cubicBezTo>
                  <a:close/>
                  <a:moveTo>
                    <a:pt x="189" y="316"/>
                  </a:moveTo>
                  <a:cubicBezTo>
                    <a:pt x="189" y="290"/>
                    <a:pt x="210" y="269"/>
                    <a:pt x="235" y="269"/>
                  </a:cubicBezTo>
                  <a:cubicBezTo>
                    <a:pt x="992" y="269"/>
                    <a:pt x="992" y="269"/>
                    <a:pt x="992" y="269"/>
                  </a:cubicBezTo>
                  <a:cubicBezTo>
                    <a:pt x="1017" y="269"/>
                    <a:pt x="1038" y="290"/>
                    <a:pt x="1038" y="316"/>
                  </a:cubicBezTo>
                  <a:cubicBezTo>
                    <a:pt x="1038" y="1195"/>
                    <a:pt x="1038" y="1195"/>
                    <a:pt x="1038" y="1195"/>
                  </a:cubicBezTo>
                  <a:cubicBezTo>
                    <a:pt x="1038" y="1221"/>
                    <a:pt x="1017" y="1242"/>
                    <a:pt x="992" y="1242"/>
                  </a:cubicBezTo>
                  <a:cubicBezTo>
                    <a:pt x="235" y="1242"/>
                    <a:pt x="235" y="1242"/>
                    <a:pt x="235" y="1242"/>
                  </a:cubicBezTo>
                  <a:cubicBezTo>
                    <a:pt x="210" y="1242"/>
                    <a:pt x="189" y="1221"/>
                    <a:pt x="189" y="1195"/>
                  </a:cubicBezTo>
                  <a:lnTo>
                    <a:pt x="189" y="316"/>
                  </a:lnTo>
                  <a:close/>
                  <a:moveTo>
                    <a:pt x="415" y="1924"/>
                  </a:moveTo>
                  <a:cubicBezTo>
                    <a:pt x="415" y="1937"/>
                    <a:pt x="404" y="1948"/>
                    <a:pt x="392" y="1948"/>
                  </a:cubicBezTo>
                  <a:cubicBezTo>
                    <a:pt x="212" y="1948"/>
                    <a:pt x="212" y="1948"/>
                    <a:pt x="212" y="1948"/>
                  </a:cubicBezTo>
                  <a:cubicBezTo>
                    <a:pt x="199" y="1948"/>
                    <a:pt x="189" y="1937"/>
                    <a:pt x="189" y="1924"/>
                  </a:cubicBezTo>
                  <a:cubicBezTo>
                    <a:pt x="189" y="1829"/>
                    <a:pt x="189" y="1829"/>
                    <a:pt x="189" y="1829"/>
                  </a:cubicBezTo>
                  <a:cubicBezTo>
                    <a:pt x="189" y="1816"/>
                    <a:pt x="199" y="1805"/>
                    <a:pt x="212" y="1805"/>
                  </a:cubicBezTo>
                  <a:cubicBezTo>
                    <a:pt x="392" y="1805"/>
                    <a:pt x="392" y="1805"/>
                    <a:pt x="392" y="1805"/>
                  </a:cubicBezTo>
                  <a:cubicBezTo>
                    <a:pt x="404" y="1805"/>
                    <a:pt x="415" y="1816"/>
                    <a:pt x="415" y="1829"/>
                  </a:cubicBezTo>
                  <a:lnTo>
                    <a:pt x="415" y="1924"/>
                  </a:lnTo>
                  <a:close/>
                  <a:moveTo>
                    <a:pt x="415" y="1717"/>
                  </a:moveTo>
                  <a:cubicBezTo>
                    <a:pt x="415" y="1730"/>
                    <a:pt x="404" y="1740"/>
                    <a:pt x="392" y="1740"/>
                  </a:cubicBezTo>
                  <a:cubicBezTo>
                    <a:pt x="212" y="1740"/>
                    <a:pt x="212" y="1740"/>
                    <a:pt x="212" y="1740"/>
                  </a:cubicBezTo>
                  <a:cubicBezTo>
                    <a:pt x="199" y="1740"/>
                    <a:pt x="189" y="1730"/>
                    <a:pt x="189" y="1717"/>
                  </a:cubicBezTo>
                  <a:cubicBezTo>
                    <a:pt x="189" y="1621"/>
                    <a:pt x="189" y="1621"/>
                    <a:pt x="189" y="1621"/>
                  </a:cubicBezTo>
                  <a:cubicBezTo>
                    <a:pt x="189" y="1609"/>
                    <a:pt x="199" y="1598"/>
                    <a:pt x="212" y="1598"/>
                  </a:cubicBezTo>
                  <a:cubicBezTo>
                    <a:pt x="392" y="1598"/>
                    <a:pt x="392" y="1598"/>
                    <a:pt x="392" y="1598"/>
                  </a:cubicBezTo>
                  <a:cubicBezTo>
                    <a:pt x="404" y="1598"/>
                    <a:pt x="415" y="1609"/>
                    <a:pt x="415" y="1621"/>
                  </a:cubicBezTo>
                  <a:lnTo>
                    <a:pt x="415" y="1717"/>
                  </a:lnTo>
                  <a:close/>
                  <a:moveTo>
                    <a:pt x="415" y="1503"/>
                  </a:moveTo>
                  <a:cubicBezTo>
                    <a:pt x="415" y="1515"/>
                    <a:pt x="404" y="1526"/>
                    <a:pt x="392" y="1526"/>
                  </a:cubicBezTo>
                  <a:cubicBezTo>
                    <a:pt x="212" y="1526"/>
                    <a:pt x="212" y="1526"/>
                    <a:pt x="212" y="1526"/>
                  </a:cubicBezTo>
                  <a:cubicBezTo>
                    <a:pt x="199" y="1526"/>
                    <a:pt x="189" y="1515"/>
                    <a:pt x="189" y="1503"/>
                  </a:cubicBezTo>
                  <a:cubicBezTo>
                    <a:pt x="189" y="1407"/>
                    <a:pt x="189" y="1407"/>
                    <a:pt x="189" y="1407"/>
                  </a:cubicBezTo>
                  <a:cubicBezTo>
                    <a:pt x="189" y="1394"/>
                    <a:pt x="199" y="1384"/>
                    <a:pt x="212" y="1384"/>
                  </a:cubicBezTo>
                  <a:cubicBezTo>
                    <a:pt x="392" y="1384"/>
                    <a:pt x="392" y="1384"/>
                    <a:pt x="392" y="1384"/>
                  </a:cubicBezTo>
                  <a:cubicBezTo>
                    <a:pt x="404" y="1384"/>
                    <a:pt x="415" y="1394"/>
                    <a:pt x="415" y="1407"/>
                  </a:cubicBezTo>
                  <a:lnTo>
                    <a:pt x="415" y="1503"/>
                  </a:lnTo>
                  <a:close/>
                  <a:moveTo>
                    <a:pt x="727" y="1924"/>
                  </a:moveTo>
                  <a:cubicBezTo>
                    <a:pt x="727" y="1937"/>
                    <a:pt x="716" y="1948"/>
                    <a:pt x="703" y="1948"/>
                  </a:cubicBezTo>
                  <a:cubicBezTo>
                    <a:pt x="524" y="1948"/>
                    <a:pt x="524" y="1948"/>
                    <a:pt x="524" y="1948"/>
                  </a:cubicBezTo>
                  <a:cubicBezTo>
                    <a:pt x="511" y="1948"/>
                    <a:pt x="500" y="1937"/>
                    <a:pt x="500" y="1924"/>
                  </a:cubicBezTo>
                  <a:cubicBezTo>
                    <a:pt x="500" y="1829"/>
                    <a:pt x="500" y="1829"/>
                    <a:pt x="500" y="1829"/>
                  </a:cubicBezTo>
                  <a:cubicBezTo>
                    <a:pt x="500" y="1816"/>
                    <a:pt x="511" y="1805"/>
                    <a:pt x="524" y="1805"/>
                  </a:cubicBezTo>
                  <a:cubicBezTo>
                    <a:pt x="703" y="1805"/>
                    <a:pt x="703" y="1805"/>
                    <a:pt x="703" y="1805"/>
                  </a:cubicBezTo>
                  <a:cubicBezTo>
                    <a:pt x="716" y="1805"/>
                    <a:pt x="727" y="1816"/>
                    <a:pt x="727" y="1829"/>
                  </a:cubicBezTo>
                  <a:lnTo>
                    <a:pt x="727" y="1924"/>
                  </a:lnTo>
                  <a:close/>
                  <a:moveTo>
                    <a:pt x="727" y="1717"/>
                  </a:moveTo>
                  <a:cubicBezTo>
                    <a:pt x="727" y="1730"/>
                    <a:pt x="716" y="1740"/>
                    <a:pt x="703" y="1740"/>
                  </a:cubicBezTo>
                  <a:cubicBezTo>
                    <a:pt x="524" y="1740"/>
                    <a:pt x="524" y="1740"/>
                    <a:pt x="524" y="1740"/>
                  </a:cubicBezTo>
                  <a:cubicBezTo>
                    <a:pt x="511" y="1740"/>
                    <a:pt x="500" y="1730"/>
                    <a:pt x="500" y="1717"/>
                  </a:cubicBezTo>
                  <a:cubicBezTo>
                    <a:pt x="500" y="1621"/>
                    <a:pt x="500" y="1621"/>
                    <a:pt x="500" y="1621"/>
                  </a:cubicBezTo>
                  <a:cubicBezTo>
                    <a:pt x="500" y="1609"/>
                    <a:pt x="511" y="1598"/>
                    <a:pt x="524" y="1598"/>
                  </a:cubicBezTo>
                  <a:cubicBezTo>
                    <a:pt x="703" y="1598"/>
                    <a:pt x="703" y="1598"/>
                    <a:pt x="703" y="1598"/>
                  </a:cubicBezTo>
                  <a:cubicBezTo>
                    <a:pt x="716" y="1598"/>
                    <a:pt x="727" y="1609"/>
                    <a:pt x="727" y="1621"/>
                  </a:cubicBezTo>
                  <a:lnTo>
                    <a:pt x="727" y="1717"/>
                  </a:lnTo>
                  <a:close/>
                  <a:moveTo>
                    <a:pt x="727" y="1503"/>
                  </a:moveTo>
                  <a:cubicBezTo>
                    <a:pt x="727" y="1515"/>
                    <a:pt x="716" y="1526"/>
                    <a:pt x="703" y="1526"/>
                  </a:cubicBezTo>
                  <a:cubicBezTo>
                    <a:pt x="524" y="1526"/>
                    <a:pt x="524" y="1526"/>
                    <a:pt x="524" y="1526"/>
                  </a:cubicBezTo>
                  <a:cubicBezTo>
                    <a:pt x="511" y="1526"/>
                    <a:pt x="500" y="1515"/>
                    <a:pt x="500" y="1503"/>
                  </a:cubicBezTo>
                  <a:cubicBezTo>
                    <a:pt x="500" y="1407"/>
                    <a:pt x="500" y="1407"/>
                    <a:pt x="500" y="1407"/>
                  </a:cubicBezTo>
                  <a:cubicBezTo>
                    <a:pt x="500" y="1394"/>
                    <a:pt x="511" y="1384"/>
                    <a:pt x="524" y="1384"/>
                  </a:cubicBezTo>
                  <a:cubicBezTo>
                    <a:pt x="703" y="1384"/>
                    <a:pt x="703" y="1384"/>
                    <a:pt x="703" y="1384"/>
                  </a:cubicBezTo>
                  <a:cubicBezTo>
                    <a:pt x="716" y="1384"/>
                    <a:pt x="727" y="1394"/>
                    <a:pt x="727" y="1407"/>
                  </a:cubicBezTo>
                  <a:lnTo>
                    <a:pt x="727" y="1503"/>
                  </a:lnTo>
                  <a:close/>
                  <a:moveTo>
                    <a:pt x="1038" y="1924"/>
                  </a:moveTo>
                  <a:cubicBezTo>
                    <a:pt x="1038" y="1937"/>
                    <a:pt x="1028" y="1948"/>
                    <a:pt x="1015" y="1948"/>
                  </a:cubicBezTo>
                  <a:cubicBezTo>
                    <a:pt x="835" y="1948"/>
                    <a:pt x="835" y="1948"/>
                    <a:pt x="835" y="1948"/>
                  </a:cubicBezTo>
                  <a:cubicBezTo>
                    <a:pt x="822" y="1948"/>
                    <a:pt x="812" y="1937"/>
                    <a:pt x="812" y="1924"/>
                  </a:cubicBezTo>
                  <a:cubicBezTo>
                    <a:pt x="812" y="1829"/>
                    <a:pt x="812" y="1829"/>
                    <a:pt x="812" y="1829"/>
                  </a:cubicBezTo>
                  <a:cubicBezTo>
                    <a:pt x="812" y="1816"/>
                    <a:pt x="822" y="1805"/>
                    <a:pt x="835" y="1805"/>
                  </a:cubicBezTo>
                  <a:cubicBezTo>
                    <a:pt x="1015" y="1805"/>
                    <a:pt x="1015" y="1805"/>
                    <a:pt x="1015" y="1805"/>
                  </a:cubicBezTo>
                  <a:cubicBezTo>
                    <a:pt x="1028" y="1805"/>
                    <a:pt x="1038" y="1816"/>
                    <a:pt x="1038" y="1829"/>
                  </a:cubicBezTo>
                  <a:lnTo>
                    <a:pt x="1038" y="1924"/>
                  </a:lnTo>
                  <a:close/>
                  <a:moveTo>
                    <a:pt x="1038" y="1717"/>
                  </a:moveTo>
                  <a:cubicBezTo>
                    <a:pt x="1038" y="1730"/>
                    <a:pt x="1028" y="1740"/>
                    <a:pt x="1015" y="1740"/>
                  </a:cubicBezTo>
                  <a:cubicBezTo>
                    <a:pt x="835" y="1740"/>
                    <a:pt x="835" y="1740"/>
                    <a:pt x="835" y="1740"/>
                  </a:cubicBezTo>
                  <a:cubicBezTo>
                    <a:pt x="822" y="1740"/>
                    <a:pt x="812" y="1730"/>
                    <a:pt x="812" y="1717"/>
                  </a:cubicBezTo>
                  <a:cubicBezTo>
                    <a:pt x="812" y="1621"/>
                    <a:pt x="812" y="1621"/>
                    <a:pt x="812" y="1621"/>
                  </a:cubicBezTo>
                  <a:cubicBezTo>
                    <a:pt x="812" y="1609"/>
                    <a:pt x="822" y="1598"/>
                    <a:pt x="835" y="1598"/>
                  </a:cubicBezTo>
                  <a:cubicBezTo>
                    <a:pt x="1015" y="1598"/>
                    <a:pt x="1015" y="1598"/>
                    <a:pt x="1015" y="1598"/>
                  </a:cubicBezTo>
                  <a:cubicBezTo>
                    <a:pt x="1028" y="1598"/>
                    <a:pt x="1038" y="1609"/>
                    <a:pt x="1038" y="1621"/>
                  </a:cubicBezTo>
                  <a:lnTo>
                    <a:pt x="1038" y="1717"/>
                  </a:lnTo>
                  <a:close/>
                  <a:moveTo>
                    <a:pt x="1038" y="1503"/>
                  </a:moveTo>
                  <a:cubicBezTo>
                    <a:pt x="1038" y="1515"/>
                    <a:pt x="1028" y="1526"/>
                    <a:pt x="1015" y="1526"/>
                  </a:cubicBezTo>
                  <a:cubicBezTo>
                    <a:pt x="835" y="1526"/>
                    <a:pt x="835" y="1526"/>
                    <a:pt x="835" y="1526"/>
                  </a:cubicBezTo>
                  <a:cubicBezTo>
                    <a:pt x="822" y="1526"/>
                    <a:pt x="812" y="1515"/>
                    <a:pt x="812" y="1503"/>
                  </a:cubicBezTo>
                  <a:cubicBezTo>
                    <a:pt x="812" y="1407"/>
                    <a:pt x="812" y="1407"/>
                    <a:pt x="812" y="1407"/>
                  </a:cubicBezTo>
                  <a:cubicBezTo>
                    <a:pt x="812" y="1394"/>
                    <a:pt x="822" y="1384"/>
                    <a:pt x="835" y="1384"/>
                  </a:cubicBezTo>
                  <a:cubicBezTo>
                    <a:pt x="1015" y="1384"/>
                    <a:pt x="1015" y="1384"/>
                    <a:pt x="1015" y="1384"/>
                  </a:cubicBezTo>
                  <a:cubicBezTo>
                    <a:pt x="1028" y="1384"/>
                    <a:pt x="1038" y="1394"/>
                    <a:pt x="1038" y="1407"/>
                  </a:cubicBezTo>
                  <a:lnTo>
                    <a:pt x="1038" y="15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1" name="Freeform 66"/>
            <p:cNvSpPr>
              <a:spLocks noEditPoints="1"/>
            </p:cNvSpPr>
            <p:nvPr/>
          </p:nvSpPr>
          <p:spPr bwMode="auto">
            <a:xfrm>
              <a:off x="336208" y="4381119"/>
              <a:ext cx="606634" cy="403369"/>
            </a:xfrm>
            <a:custGeom>
              <a:avLst/>
              <a:gdLst>
                <a:gd name="T0" fmla="*/ 2598 w 2658"/>
                <a:gd name="T1" fmla="*/ 1478 h 1764"/>
                <a:gd name="T2" fmla="*/ 2418 w 2658"/>
                <a:gd name="T3" fmla="*/ 1375 h 1764"/>
                <a:gd name="T4" fmla="*/ 2418 w 2658"/>
                <a:gd name="T5" fmla="*/ 126 h 1764"/>
                <a:gd name="T6" fmla="*/ 2292 w 2658"/>
                <a:gd name="T7" fmla="*/ 0 h 1764"/>
                <a:gd name="T8" fmla="*/ 365 w 2658"/>
                <a:gd name="T9" fmla="*/ 0 h 1764"/>
                <a:gd name="T10" fmla="*/ 239 w 2658"/>
                <a:gd name="T11" fmla="*/ 126 h 1764"/>
                <a:gd name="T12" fmla="*/ 239 w 2658"/>
                <a:gd name="T13" fmla="*/ 1376 h 1764"/>
                <a:gd name="T14" fmla="*/ 60 w 2658"/>
                <a:gd name="T15" fmla="*/ 1478 h 1764"/>
                <a:gd name="T16" fmla="*/ 0 w 2658"/>
                <a:gd name="T17" fmla="*/ 1544 h 1764"/>
                <a:gd name="T18" fmla="*/ 0 w 2658"/>
                <a:gd name="T19" fmla="*/ 1615 h 1764"/>
                <a:gd name="T20" fmla="*/ 149 w 2658"/>
                <a:gd name="T21" fmla="*/ 1764 h 1764"/>
                <a:gd name="T22" fmla="*/ 2509 w 2658"/>
                <a:gd name="T23" fmla="*/ 1764 h 1764"/>
                <a:gd name="T24" fmla="*/ 2658 w 2658"/>
                <a:gd name="T25" fmla="*/ 1615 h 1764"/>
                <a:gd name="T26" fmla="*/ 2658 w 2658"/>
                <a:gd name="T27" fmla="*/ 1544 h 1764"/>
                <a:gd name="T28" fmla="*/ 2598 w 2658"/>
                <a:gd name="T29" fmla="*/ 1478 h 1764"/>
                <a:gd name="T30" fmla="*/ 2249 w 2658"/>
                <a:gd name="T31" fmla="*/ 160 h 1764"/>
                <a:gd name="T32" fmla="*/ 2249 w 2658"/>
                <a:gd name="T33" fmla="*/ 1372 h 1764"/>
                <a:gd name="T34" fmla="*/ 408 w 2658"/>
                <a:gd name="T35" fmla="*/ 1372 h 1764"/>
                <a:gd name="T36" fmla="*/ 408 w 2658"/>
                <a:gd name="T37" fmla="*/ 160 h 1764"/>
                <a:gd name="T38" fmla="*/ 2249 w 2658"/>
                <a:gd name="T39" fmla="*/ 160 h 1764"/>
                <a:gd name="T40" fmla="*/ 1488 w 2658"/>
                <a:gd name="T41" fmla="*/ 1656 h 1764"/>
                <a:gd name="T42" fmla="*/ 1168 w 2658"/>
                <a:gd name="T43" fmla="*/ 1656 h 1764"/>
                <a:gd name="T44" fmla="*/ 1077 w 2658"/>
                <a:gd name="T45" fmla="*/ 1564 h 1764"/>
                <a:gd name="T46" fmla="*/ 1580 w 2658"/>
                <a:gd name="T47" fmla="*/ 1564 h 1764"/>
                <a:gd name="T48" fmla="*/ 1488 w 2658"/>
                <a:gd name="T49" fmla="*/ 1656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58" h="1764">
                  <a:moveTo>
                    <a:pt x="2598" y="1478"/>
                  </a:moveTo>
                  <a:cubicBezTo>
                    <a:pt x="2566" y="1458"/>
                    <a:pt x="2444" y="1390"/>
                    <a:pt x="2418" y="1375"/>
                  </a:cubicBezTo>
                  <a:cubicBezTo>
                    <a:pt x="2418" y="126"/>
                    <a:pt x="2418" y="126"/>
                    <a:pt x="2418" y="126"/>
                  </a:cubicBezTo>
                  <a:cubicBezTo>
                    <a:pt x="2418" y="57"/>
                    <a:pt x="2361" y="0"/>
                    <a:pt x="2292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296" y="0"/>
                    <a:pt x="239" y="57"/>
                    <a:pt x="239" y="126"/>
                  </a:cubicBezTo>
                  <a:cubicBezTo>
                    <a:pt x="239" y="1376"/>
                    <a:pt x="239" y="1376"/>
                    <a:pt x="239" y="1376"/>
                  </a:cubicBezTo>
                  <a:cubicBezTo>
                    <a:pt x="210" y="1392"/>
                    <a:pt x="91" y="1459"/>
                    <a:pt x="60" y="1478"/>
                  </a:cubicBezTo>
                  <a:cubicBezTo>
                    <a:pt x="20" y="1502"/>
                    <a:pt x="0" y="1511"/>
                    <a:pt x="0" y="1544"/>
                  </a:cubicBezTo>
                  <a:cubicBezTo>
                    <a:pt x="0" y="1615"/>
                    <a:pt x="0" y="1615"/>
                    <a:pt x="0" y="1615"/>
                  </a:cubicBezTo>
                  <a:cubicBezTo>
                    <a:pt x="0" y="1697"/>
                    <a:pt x="67" y="1764"/>
                    <a:pt x="149" y="1764"/>
                  </a:cubicBezTo>
                  <a:cubicBezTo>
                    <a:pt x="2509" y="1764"/>
                    <a:pt x="2509" y="1764"/>
                    <a:pt x="2509" y="1764"/>
                  </a:cubicBezTo>
                  <a:cubicBezTo>
                    <a:pt x="2591" y="1764"/>
                    <a:pt x="2658" y="1697"/>
                    <a:pt x="2658" y="1615"/>
                  </a:cubicBezTo>
                  <a:cubicBezTo>
                    <a:pt x="2658" y="1544"/>
                    <a:pt x="2658" y="1544"/>
                    <a:pt x="2658" y="1544"/>
                  </a:cubicBezTo>
                  <a:cubicBezTo>
                    <a:pt x="2658" y="1511"/>
                    <a:pt x="2638" y="1502"/>
                    <a:pt x="2598" y="1478"/>
                  </a:cubicBezTo>
                  <a:close/>
                  <a:moveTo>
                    <a:pt x="2249" y="160"/>
                  </a:moveTo>
                  <a:cubicBezTo>
                    <a:pt x="2249" y="1372"/>
                    <a:pt x="2249" y="1372"/>
                    <a:pt x="2249" y="1372"/>
                  </a:cubicBezTo>
                  <a:cubicBezTo>
                    <a:pt x="408" y="1372"/>
                    <a:pt x="408" y="1372"/>
                    <a:pt x="408" y="1372"/>
                  </a:cubicBezTo>
                  <a:cubicBezTo>
                    <a:pt x="408" y="160"/>
                    <a:pt x="408" y="160"/>
                    <a:pt x="408" y="160"/>
                  </a:cubicBezTo>
                  <a:lnTo>
                    <a:pt x="2249" y="160"/>
                  </a:lnTo>
                  <a:close/>
                  <a:moveTo>
                    <a:pt x="1488" y="1656"/>
                  </a:moveTo>
                  <a:cubicBezTo>
                    <a:pt x="1168" y="1656"/>
                    <a:pt x="1168" y="1656"/>
                    <a:pt x="1168" y="1656"/>
                  </a:cubicBezTo>
                  <a:cubicBezTo>
                    <a:pt x="1118" y="1656"/>
                    <a:pt x="1077" y="1615"/>
                    <a:pt x="1077" y="1564"/>
                  </a:cubicBezTo>
                  <a:cubicBezTo>
                    <a:pt x="1580" y="1564"/>
                    <a:pt x="1580" y="1564"/>
                    <a:pt x="1580" y="1564"/>
                  </a:cubicBezTo>
                  <a:cubicBezTo>
                    <a:pt x="1580" y="1615"/>
                    <a:pt x="1539" y="1656"/>
                    <a:pt x="1488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11176" y="3609789"/>
              <a:ext cx="5523768" cy="4316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>
                  <a:solidFill>
                    <a:schemeClr val="bg1"/>
                  </a:solidFill>
                </a:rPr>
                <a:t>+44 (0) 20 3818 3900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11175" y="4317675"/>
              <a:ext cx="6063583" cy="4316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>
                  <a:solidFill>
                    <a:schemeClr val="bg2"/>
                  </a:solidFill>
                </a:rPr>
                <a:t>www.cdp.net</a:t>
              </a:r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11175" y="5129913"/>
              <a:ext cx="6362338" cy="4316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8044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0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Title 2"/>
          <p:cNvSpPr>
            <a:spLocks noGrp="1"/>
          </p:cNvSpPr>
          <p:nvPr>
            <p:ph type="title"/>
          </p:nvPr>
        </p:nvSpPr>
        <p:spPr>
          <a:xfrm>
            <a:off x="537108" y="528365"/>
            <a:ext cx="4916178" cy="445152"/>
          </a:xfrm>
        </p:spPr>
        <p:txBody>
          <a:bodyPr/>
          <a:lstStyle/>
          <a:p>
            <a:r>
              <a:rPr lang="en-GB"/>
              <a:t>CDP’S VISION &amp; MISSION</a:t>
            </a:r>
            <a:endParaRPr lang="en-US"/>
          </a:p>
        </p:txBody>
      </p:sp>
      <p:sp>
        <p:nvSpPr>
          <p:cNvPr id="17" name="Content Placeholder 15"/>
          <p:cNvSpPr>
            <a:spLocks noGrp="1"/>
          </p:cNvSpPr>
          <p:nvPr>
            <p:ph idx="16"/>
          </p:nvPr>
        </p:nvSpPr>
        <p:spPr>
          <a:xfrm>
            <a:off x="666412" y="1496888"/>
            <a:ext cx="4316163" cy="99492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GB" b="1" dirty="0">
                <a:solidFill>
                  <a:srgbClr val="C52334"/>
                </a:solidFill>
              </a:rPr>
              <a:t>To see a thriving economy that works for people and planet in the long term. </a:t>
            </a:r>
            <a:endParaRPr lang="en-US" b="1" dirty="0">
              <a:solidFill>
                <a:srgbClr val="C5233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5</a:t>
            </a:fld>
            <a:endParaRPr lang="en-US"/>
          </a:p>
        </p:txBody>
      </p:sp>
      <p:sp>
        <p:nvSpPr>
          <p:cNvPr id="19" name="Content Placeholder 15"/>
          <p:cNvSpPr txBox="1">
            <a:spLocks/>
          </p:cNvSpPr>
          <p:nvPr/>
        </p:nvSpPr>
        <p:spPr>
          <a:xfrm>
            <a:off x="705550" y="4445418"/>
            <a:ext cx="4316163" cy="1418775"/>
          </a:xfrm>
          <a:prstGeom prst="rect">
            <a:avLst/>
          </a:prstGeom>
        </p:spPr>
        <p:txBody>
          <a:bodyPr lIns="0" tIns="0" rIns="0" bIns="0"/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000" b="1" kern="1200" baseline="0" dirty="0" smtClean="0">
                <a:solidFill>
                  <a:schemeClr val="accent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>
                <a:solidFill>
                  <a:srgbClr val="C52334"/>
                </a:solidFill>
              </a:rPr>
              <a:t>To focus investors, companies and cities on taking urgent action to build a truly sustainable economy by measuring and understanding their environmental impact. </a:t>
            </a:r>
          </a:p>
          <a:p>
            <a:endParaRPr lang="en-GB" dirty="0"/>
          </a:p>
        </p:txBody>
      </p:sp>
      <p:grpSp>
        <p:nvGrpSpPr>
          <p:cNvPr id="20" name="Group 19"/>
          <p:cNvGrpSpPr/>
          <p:nvPr/>
        </p:nvGrpSpPr>
        <p:grpSpPr>
          <a:xfrm>
            <a:off x="700965" y="2687195"/>
            <a:ext cx="2800633" cy="1434886"/>
            <a:chOff x="691464" y="2113623"/>
            <a:chExt cx="2800633" cy="1434886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464" y="2113624"/>
              <a:ext cx="1434885" cy="1434885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7212" y="2113623"/>
              <a:ext cx="1434885" cy="1434885"/>
            </a:xfrm>
            <a:prstGeom prst="rect">
              <a:avLst/>
            </a:prstGeom>
          </p:spPr>
        </p:pic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029" y="319722"/>
            <a:ext cx="1968904" cy="847653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B0E4E8AF-2DFE-47B9-B972-5C7B09FF0C45}"/>
              </a:ext>
            </a:extLst>
          </p:cNvPr>
          <p:cNvSpPr txBox="1">
            <a:spLocks/>
          </p:cNvSpPr>
          <p:nvPr/>
        </p:nvSpPr>
        <p:spPr>
          <a:xfrm>
            <a:off x="8136490" y="6417733"/>
            <a:ext cx="3860800" cy="3037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CDP DISCLOSURE| @CDP</a:t>
            </a:r>
          </a:p>
        </p:txBody>
      </p:sp>
    </p:spTree>
    <p:extLst>
      <p:ext uri="{BB962C8B-B14F-4D97-AF65-F5344CB8AC3E}">
        <p14:creationId xmlns:p14="http://schemas.microsoft.com/office/powerpoint/2010/main" val="3159443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ontent Placeholder 3"/>
          <p:cNvSpPr>
            <a:spLocks noGrp="1"/>
          </p:cNvSpPr>
          <p:nvPr>
            <p:ph idx="1"/>
          </p:nvPr>
        </p:nvSpPr>
        <p:spPr>
          <a:xfrm>
            <a:off x="2145012" y="2022688"/>
            <a:ext cx="8378080" cy="385512"/>
          </a:xfrm>
        </p:spPr>
        <p:txBody>
          <a:bodyPr/>
          <a:lstStyle/>
          <a:p>
            <a:pPr lvl="0"/>
            <a:r>
              <a:rPr lang="en-US" sz="2200" b="1">
                <a:solidFill>
                  <a:schemeClr val="tx1"/>
                </a:solidFill>
              </a:rPr>
              <a:t>525+ </a:t>
            </a:r>
            <a:r>
              <a:rPr lang="en-US" sz="2200">
                <a:solidFill>
                  <a:schemeClr val="tx1"/>
                </a:solidFill>
              </a:rPr>
              <a:t>investors with US$96 trillion in assets</a:t>
            </a:r>
          </a:p>
          <a:p>
            <a:r>
              <a:rPr lang="en-US" sz="1600"/>
              <a:t> </a:t>
            </a:r>
          </a:p>
          <a:p>
            <a:endParaRPr lang="en-US" sz="16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6</a:t>
            </a:fld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64017" y="2049362"/>
            <a:ext cx="10944541" cy="545782"/>
            <a:chOff x="464023" y="1851101"/>
            <a:chExt cx="10944541" cy="545782"/>
          </a:xfrm>
        </p:grpSpPr>
        <p:cxnSp>
          <p:nvCxnSpPr>
            <p:cNvPr id="10" name="Straight Arrow Connector 9"/>
            <p:cNvCxnSpPr>
              <a:cxnSpLocks/>
            </p:cNvCxnSpPr>
            <p:nvPr/>
          </p:nvCxnSpPr>
          <p:spPr>
            <a:xfrm>
              <a:off x="1009676" y="2380981"/>
              <a:ext cx="10398888" cy="2111"/>
            </a:xfrm>
            <a:prstGeom prst="straightConnector1">
              <a:avLst/>
            </a:prstGeom>
            <a:solidFill>
              <a:schemeClr val="accent2"/>
            </a:solidFill>
            <a:ln w="28575">
              <a:solidFill>
                <a:schemeClr val="accent5">
                  <a:lumMod val="20000"/>
                  <a:lumOff val="80000"/>
                </a:schemeClr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ight Triangle 10"/>
            <p:cNvSpPr/>
            <p:nvPr/>
          </p:nvSpPr>
          <p:spPr>
            <a:xfrm rot="10800000">
              <a:off x="464023" y="1851101"/>
              <a:ext cx="545782" cy="545782"/>
            </a:xfrm>
            <a:prstGeom prst="rtTriangl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64021" y="2873450"/>
            <a:ext cx="11169840" cy="547867"/>
            <a:chOff x="466911" y="2527139"/>
            <a:chExt cx="11169840" cy="547867"/>
          </a:xfrm>
        </p:grpSpPr>
        <p:sp>
          <p:nvSpPr>
            <p:cNvPr id="13" name="Rectangle 12"/>
            <p:cNvSpPr/>
            <p:nvPr/>
          </p:nvSpPr>
          <p:spPr>
            <a:xfrm>
              <a:off x="2147903" y="2527139"/>
              <a:ext cx="9488848" cy="3561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fontAlgn="base">
                <a:lnSpc>
                  <a:spcPct val="115000"/>
                </a:lnSpc>
                <a:spcBef>
                  <a:spcPts val="1000"/>
                </a:spcBef>
                <a:buClr>
                  <a:schemeClr val="accent2"/>
                </a:buClr>
              </a:pPr>
              <a:r>
                <a:rPr lang="en-US" sz="2200" b="1" spc="25" dirty="0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120+ </a:t>
              </a:r>
              <a:r>
                <a:rPr lang="en-US" sz="2200" spc="25" dirty="0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supply chain members with over US$3 trillion in </a:t>
              </a:r>
              <a:r>
                <a:rPr lang="en-US" sz="2200" spc="25" dirty="0">
                  <a:ea typeface="Times New Roman" panose="02020603050405020304" pitchFamily="18" charset="0"/>
                  <a:cs typeface="Wingdings 3" panose="05040102010807070707" pitchFamily="18" charset="2"/>
                </a:rPr>
                <a:t>purchasing power </a:t>
              </a:r>
              <a:endParaRPr lang="en-US" sz="2200" spc="25" dirty="0">
                <a:latin typeface="+mj-lt"/>
                <a:ea typeface="Times New Roman" panose="02020603050405020304" pitchFamily="18" charset="0"/>
                <a:cs typeface="Wingdings 3" panose="05040102010807070707" pitchFamily="18" charset="2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66911" y="2527355"/>
              <a:ext cx="10944537" cy="547651"/>
              <a:chOff x="464023" y="1851101"/>
              <a:chExt cx="10944537" cy="547651"/>
            </a:xfrm>
          </p:grpSpPr>
          <p:cxnSp>
            <p:nvCxnSpPr>
              <p:cNvPr id="15" name="Straight Arrow Connector 14"/>
              <p:cNvCxnSpPr>
                <a:cxnSpLocks/>
              </p:cNvCxnSpPr>
              <p:nvPr/>
            </p:nvCxnSpPr>
            <p:spPr>
              <a:xfrm>
                <a:off x="1009676" y="2380981"/>
                <a:ext cx="10398884" cy="17771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ight Triangle 15"/>
              <p:cNvSpPr/>
              <p:nvPr/>
            </p:nvSpPr>
            <p:spPr>
              <a:xfrm rot="10800000">
                <a:off x="464023" y="1851101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464017" y="3666154"/>
            <a:ext cx="10542739" cy="545782"/>
            <a:chOff x="464022" y="3203608"/>
            <a:chExt cx="10249986" cy="545782"/>
          </a:xfrm>
        </p:grpSpPr>
        <p:sp>
          <p:nvSpPr>
            <p:cNvPr id="18" name="Rectangle 17"/>
            <p:cNvSpPr/>
            <p:nvPr/>
          </p:nvSpPr>
          <p:spPr>
            <a:xfrm>
              <a:off x="2098339" y="3206085"/>
              <a:ext cx="8615669" cy="3238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fontAlgn="base">
                <a:lnSpc>
                  <a:spcPct val="115000"/>
                </a:lnSpc>
                <a:spcBef>
                  <a:spcPts val="1000"/>
                </a:spcBef>
                <a:buClr>
                  <a:schemeClr val="accent2"/>
                </a:buClr>
              </a:pPr>
              <a:r>
                <a:rPr lang="en-GB" sz="2000" b="1" spc="25" dirty="0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8,400+ </a:t>
              </a:r>
              <a:r>
                <a:rPr lang="en-GB" sz="2000" spc="25" dirty="0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companies responded through CDP</a:t>
              </a:r>
            </a:p>
          </p:txBody>
        </p:sp>
        <p:sp>
          <p:nvSpPr>
            <p:cNvPr id="44" name="Right Triangle 20"/>
            <p:cNvSpPr/>
            <p:nvPr/>
          </p:nvSpPr>
          <p:spPr>
            <a:xfrm rot="10800000">
              <a:off x="464022" y="3203608"/>
              <a:ext cx="545782" cy="545782"/>
            </a:xfrm>
            <a:prstGeom prst="rtTriangl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64021" y="4507587"/>
            <a:ext cx="10944537" cy="622932"/>
            <a:chOff x="464022" y="3767645"/>
            <a:chExt cx="10542528" cy="622932"/>
          </a:xfrm>
        </p:grpSpPr>
        <p:sp>
          <p:nvSpPr>
            <p:cNvPr id="23" name="Rectangle 22"/>
            <p:cNvSpPr/>
            <p:nvPr/>
          </p:nvSpPr>
          <p:spPr>
            <a:xfrm>
              <a:off x="2107716" y="3767645"/>
              <a:ext cx="8516069" cy="3238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fontAlgn="base">
                <a:lnSpc>
                  <a:spcPct val="115000"/>
                </a:lnSpc>
                <a:spcBef>
                  <a:spcPts val="1000"/>
                </a:spcBef>
                <a:buClr>
                  <a:schemeClr val="accent2"/>
                </a:buClr>
              </a:pPr>
              <a:r>
                <a:rPr lang="en-GB" sz="2000" b="1" spc="25" dirty="0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800+ </a:t>
              </a:r>
              <a:r>
                <a:rPr lang="en-GB" sz="2000" spc="25" dirty="0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cities disclosed environmental information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64022" y="3844795"/>
              <a:ext cx="10542528" cy="545782"/>
              <a:chOff x="464023" y="1851101"/>
              <a:chExt cx="10542528" cy="545782"/>
            </a:xfrm>
          </p:grpSpPr>
          <p:cxnSp>
            <p:nvCxnSpPr>
              <p:cNvPr id="25" name="Straight Arrow Connector 24"/>
              <p:cNvCxnSpPr>
                <a:cxnSpLocks/>
              </p:cNvCxnSpPr>
              <p:nvPr/>
            </p:nvCxnSpPr>
            <p:spPr>
              <a:xfrm>
                <a:off x="1009676" y="2380981"/>
                <a:ext cx="9996875" cy="7116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Right Triangle 25"/>
              <p:cNvSpPr/>
              <p:nvPr/>
            </p:nvSpPr>
            <p:spPr>
              <a:xfrm rot="10800000">
                <a:off x="464023" y="1851101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464017" y="5379188"/>
            <a:ext cx="10944541" cy="571628"/>
            <a:chOff x="450115" y="4460135"/>
            <a:chExt cx="10944541" cy="571628"/>
          </a:xfrm>
        </p:grpSpPr>
        <p:sp>
          <p:nvSpPr>
            <p:cNvPr id="28" name="Rectangle 27"/>
            <p:cNvSpPr/>
            <p:nvPr/>
          </p:nvSpPr>
          <p:spPr>
            <a:xfrm>
              <a:off x="2156086" y="4460135"/>
              <a:ext cx="8516071" cy="34624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fontAlgn="base">
                <a:lnSpc>
                  <a:spcPct val="115000"/>
                </a:lnSpc>
                <a:spcBef>
                  <a:spcPts val="1000"/>
                </a:spcBef>
                <a:buClr>
                  <a:schemeClr val="accent2"/>
                </a:buClr>
              </a:pPr>
              <a:r>
                <a:rPr lang="en-GB" sz="2000" b="1" spc="25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120+ </a:t>
              </a:r>
              <a:r>
                <a:rPr lang="en-GB" sz="2000" spc="25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states and regions measured their environmental impacts</a:t>
              </a:r>
              <a:endParaRPr lang="en-US" sz="2000" spc="25">
                <a:latin typeface="+mj-lt"/>
                <a:ea typeface="Times New Roman" panose="02020603050405020304" pitchFamily="18" charset="0"/>
                <a:cs typeface="Wingdings 3" panose="05040102010807070707" pitchFamily="18" charset="2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450115" y="4485981"/>
              <a:ext cx="10944541" cy="545782"/>
              <a:chOff x="464023" y="1851101"/>
              <a:chExt cx="10944541" cy="545782"/>
            </a:xfrm>
          </p:grpSpPr>
          <p:cxnSp>
            <p:nvCxnSpPr>
              <p:cNvPr id="30" name="Straight Arrow Connector 29"/>
              <p:cNvCxnSpPr>
                <a:cxnSpLocks/>
              </p:cNvCxnSpPr>
              <p:nvPr/>
            </p:nvCxnSpPr>
            <p:spPr>
              <a:xfrm flipV="1">
                <a:off x="1009676" y="2366790"/>
                <a:ext cx="10398888" cy="14191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Right Triangle 30"/>
              <p:cNvSpPr/>
              <p:nvPr/>
            </p:nvSpPr>
            <p:spPr>
              <a:xfrm rot="10800000">
                <a:off x="464023" y="1851101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730" y="1615504"/>
            <a:ext cx="702224" cy="70222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2" r="10531"/>
          <a:stretch/>
        </p:blipFill>
        <p:spPr>
          <a:xfrm>
            <a:off x="1345582" y="3479887"/>
            <a:ext cx="516570" cy="64092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6" t="23811" r="7346" b="24033"/>
          <a:stretch/>
        </p:blipFill>
        <p:spPr>
          <a:xfrm>
            <a:off x="1235862" y="4461748"/>
            <a:ext cx="751446" cy="46509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699" y="5229411"/>
            <a:ext cx="611789" cy="61178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859" y="2652613"/>
            <a:ext cx="647729" cy="647729"/>
          </a:xfrm>
          <a:prstGeom prst="rect">
            <a:avLst/>
          </a:prstGeom>
        </p:spPr>
      </p:pic>
      <p:sp>
        <p:nvSpPr>
          <p:cNvPr id="40" name="Title 6">
            <a:extLst>
              <a:ext uri="{FF2B5EF4-FFF2-40B4-BE49-F238E27FC236}">
                <a16:creationId xmlns:a16="http://schemas.microsoft.com/office/drawing/2014/main" id="{5D44F244-61D2-4D9C-A743-72A46BD07243}"/>
              </a:ext>
            </a:extLst>
          </p:cNvPr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b="1"/>
              <a:t>BY THE NUMBERS</a:t>
            </a:r>
          </a:p>
        </p:txBody>
      </p:sp>
      <p:cxnSp>
        <p:nvCxnSpPr>
          <p:cNvPr id="46" name="Straight Arrow Connector 40"/>
          <p:cNvCxnSpPr>
            <a:cxnSpLocks/>
          </p:cNvCxnSpPr>
          <p:nvPr/>
        </p:nvCxnSpPr>
        <p:spPr>
          <a:xfrm>
            <a:off x="1018699" y="4211528"/>
            <a:ext cx="10398884" cy="17771"/>
          </a:xfrm>
          <a:prstGeom prst="straightConnector1">
            <a:avLst/>
          </a:prstGeom>
          <a:solidFill>
            <a:schemeClr val="accent2"/>
          </a:solidFill>
          <a:ln w="28575">
            <a:solidFill>
              <a:schemeClr val="accent5">
                <a:lumMod val="20000"/>
                <a:lumOff val="80000"/>
              </a:schemeClr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Placeholder 2">
            <a:extLst>
              <a:ext uri="{FF2B5EF4-FFF2-40B4-BE49-F238E27FC236}">
                <a16:creationId xmlns:a16="http://schemas.microsoft.com/office/drawing/2014/main" id="{2A7B1876-FCA2-4206-822A-6C289BFE351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2995085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37108" y="528365"/>
            <a:ext cx="9237391" cy="445152"/>
          </a:xfrm>
        </p:spPr>
        <p:txBody>
          <a:bodyPr/>
          <a:lstStyle/>
          <a:p>
            <a:r>
              <a:rPr lang="en-US"/>
              <a:t>GROWTH OF DISCLOSURE TO CDP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139235FA-1B6D-4F17-B4EE-A9452886DA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282" y="1244265"/>
            <a:ext cx="8259217" cy="5276850"/>
          </a:xfrm>
          <a:prstGeom prst="rect">
            <a:avLst/>
          </a:prstGeom>
          <a:ln>
            <a:solidFill>
              <a:srgbClr val="CE2337"/>
            </a:solidFill>
          </a:ln>
        </p:spPr>
      </p:pic>
    </p:spTree>
    <p:extLst>
      <p:ext uri="{BB962C8B-B14F-4D97-AF65-F5344CB8AC3E}">
        <p14:creationId xmlns:p14="http://schemas.microsoft.com/office/powerpoint/2010/main" val="4227205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8</a:t>
            </a:fld>
            <a:endParaRPr lang="en-US"/>
          </a:p>
        </p:txBody>
      </p:sp>
      <p:sp>
        <p:nvSpPr>
          <p:cNvPr id="166" name="Content Placeholder 3"/>
          <p:cNvSpPr txBox="1">
            <a:spLocks/>
          </p:cNvSpPr>
          <p:nvPr/>
        </p:nvSpPr>
        <p:spPr>
          <a:xfrm>
            <a:off x="2169991" y="1834742"/>
            <a:ext cx="8197896" cy="44748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>
                <a:solidFill>
                  <a:srgbClr val="000000"/>
                </a:solidFill>
              </a:rPr>
              <a:t>Moving to sector-based disclosure;  </a:t>
            </a:r>
          </a:p>
          <a:p>
            <a:endParaRPr lang="en-US" sz="1600"/>
          </a:p>
        </p:txBody>
      </p:sp>
      <p:sp>
        <p:nvSpPr>
          <p:cNvPr id="167" name="Title 6"/>
          <p:cNvSpPr txBox="1">
            <a:spLocks/>
          </p:cNvSpPr>
          <p:nvPr/>
        </p:nvSpPr>
        <p:spPr>
          <a:xfrm>
            <a:off x="537109" y="528365"/>
            <a:ext cx="9269544" cy="445152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1" kern="1200" baseline="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THE EVOLUTION OF CDP</a:t>
            </a:r>
          </a:p>
        </p:txBody>
      </p:sp>
      <p:grpSp>
        <p:nvGrpSpPr>
          <p:cNvPr id="168" name="Group 167"/>
          <p:cNvGrpSpPr/>
          <p:nvPr/>
        </p:nvGrpSpPr>
        <p:grpSpPr>
          <a:xfrm>
            <a:off x="464020" y="1811566"/>
            <a:ext cx="10222044" cy="545782"/>
            <a:chOff x="464023" y="1851101"/>
            <a:chExt cx="10222044" cy="545782"/>
          </a:xfrm>
        </p:grpSpPr>
        <p:cxnSp>
          <p:nvCxnSpPr>
            <p:cNvPr id="169" name="Straight Arrow Connector 168"/>
            <p:cNvCxnSpPr/>
            <p:nvPr/>
          </p:nvCxnSpPr>
          <p:spPr>
            <a:xfrm>
              <a:off x="1009676" y="2380981"/>
              <a:ext cx="9676391" cy="0"/>
            </a:xfrm>
            <a:prstGeom prst="straightConnector1">
              <a:avLst/>
            </a:prstGeom>
            <a:solidFill>
              <a:schemeClr val="accent2"/>
            </a:solidFill>
            <a:ln w="28575">
              <a:solidFill>
                <a:schemeClr val="accent5">
                  <a:lumMod val="20000"/>
                  <a:lumOff val="80000"/>
                </a:schemeClr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Right Triangle 169"/>
            <p:cNvSpPr/>
            <p:nvPr/>
          </p:nvSpPr>
          <p:spPr>
            <a:xfrm rot="10800000">
              <a:off x="464023" y="1851101"/>
              <a:ext cx="545782" cy="545782"/>
            </a:xfrm>
            <a:prstGeom prst="rtTriangl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464021" y="2496709"/>
            <a:ext cx="10222044" cy="816751"/>
            <a:chOff x="466911" y="2256386"/>
            <a:chExt cx="10222044" cy="816751"/>
          </a:xfrm>
        </p:grpSpPr>
        <p:sp>
          <p:nvSpPr>
            <p:cNvPr id="172" name="Rectangle 171"/>
            <p:cNvSpPr/>
            <p:nvPr/>
          </p:nvSpPr>
          <p:spPr>
            <a:xfrm>
              <a:off x="2172884" y="2256386"/>
              <a:ext cx="8516068" cy="70019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fontAlgn="base">
                <a:lnSpc>
                  <a:spcPct val="115000"/>
                </a:lnSpc>
                <a:spcBef>
                  <a:spcPts val="1000"/>
                </a:spcBef>
                <a:buClr>
                  <a:schemeClr val="accent2"/>
                </a:buClr>
              </a:pPr>
              <a:r>
                <a:rPr lang="en-GB" sz="2000" spc="25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Requesting more forward-looking metrics to assess how companies are planning for the transition to a sustainable economy;</a:t>
              </a:r>
              <a:endParaRPr lang="en-US" sz="2000" spc="25">
                <a:latin typeface="+mj-lt"/>
                <a:ea typeface="Times New Roman" panose="02020603050405020304" pitchFamily="18" charset="0"/>
                <a:cs typeface="Wingdings 3" panose="05040102010807070707" pitchFamily="18" charset="2"/>
              </a:endParaRPr>
            </a:p>
          </p:txBody>
        </p:sp>
        <p:grpSp>
          <p:nvGrpSpPr>
            <p:cNvPr id="173" name="Group 172"/>
            <p:cNvGrpSpPr/>
            <p:nvPr/>
          </p:nvGrpSpPr>
          <p:grpSpPr>
            <a:xfrm>
              <a:off x="466911" y="2527355"/>
              <a:ext cx="10222044" cy="545782"/>
              <a:chOff x="464023" y="1851101"/>
              <a:chExt cx="10222044" cy="545782"/>
            </a:xfrm>
          </p:grpSpPr>
          <p:cxnSp>
            <p:nvCxnSpPr>
              <p:cNvPr id="174" name="Straight Arrow Connector 173"/>
              <p:cNvCxnSpPr/>
              <p:nvPr/>
            </p:nvCxnSpPr>
            <p:spPr>
              <a:xfrm>
                <a:off x="1009676" y="2380981"/>
                <a:ext cx="9676391" cy="0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Right Triangle 174"/>
              <p:cNvSpPr/>
              <p:nvPr/>
            </p:nvSpPr>
            <p:spPr>
              <a:xfrm rot="10800000">
                <a:off x="464023" y="1851101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grpSp>
        <p:nvGrpSpPr>
          <p:cNvPr id="176" name="Group 175"/>
          <p:cNvGrpSpPr/>
          <p:nvPr/>
        </p:nvGrpSpPr>
        <p:grpSpPr>
          <a:xfrm>
            <a:off x="464021" y="3495616"/>
            <a:ext cx="10222044" cy="805068"/>
            <a:chOff x="464022" y="2944322"/>
            <a:chExt cx="10222044" cy="805068"/>
          </a:xfrm>
        </p:grpSpPr>
        <p:sp>
          <p:nvSpPr>
            <p:cNvPr id="177" name="Rectangle 176"/>
            <p:cNvSpPr/>
            <p:nvPr/>
          </p:nvSpPr>
          <p:spPr>
            <a:xfrm>
              <a:off x="2169993" y="2944322"/>
              <a:ext cx="8508349" cy="70019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fontAlgn="base">
                <a:lnSpc>
                  <a:spcPct val="115000"/>
                </a:lnSpc>
                <a:spcBef>
                  <a:spcPts val="1000"/>
                </a:spcBef>
                <a:buClr>
                  <a:schemeClr val="accent2"/>
                </a:buClr>
              </a:pPr>
              <a:r>
                <a:rPr lang="en-GB" sz="2000" spc="25">
                  <a:latin typeface="+mj-lt"/>
                  <a:ea typeface="Times New Roman" panose="02020603050405020304" pitchFamily="18" charset="0"/>
                  <a:cs typeface="Wingdings 3" panose="05040102010807070707" pitchFamily="18" charset="2"/>
                </a:rPr>
                <a:t>Integrated the Task Force on Climate-related Financial Disclosure recommendations into the disclosure platform;</a:t>
              </a:r>
            </a:p>
          </p:txBody>
        </p:sp>
        <p:grpSp>
          <p:nvGrpSpPr>
            <p:cNvPr id="178" name="Group 177"/>
            <p:cNvGrpSpPr/>
            <p:nvPr/>
          </p:nvGrpSpPr>
          <p:grpSpPr>
            <a:xfrm>
              <a:off x="464022" y="3203608"/>
              <a:ext cx="10222044" cy="545782"/>
              <a:chOff x="464023" y="1851101"/>
              <a:chExt cx="10222044" cy="545782"/>
            </a:xfrm>
          </p:grpSpPr>
          <p:cxnSp>
            <p:nvCxnSpPr>
              <p:cNvPr id="179" name="Straight Arrow Connector 178"/>
              <p:cNvCxnSpPr/>
              <p:nvPr/>
            </p:nvCxnSpPr>
            <p:spPr>
              <a:xfrm>
                <a:off x="1009676" y="2380981"/>
                <a:ext cx="9676391" cy="0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0" name="Right Triangle 179"/>
              <p:cNvSpPr/>
              <p:nvPr/>
            </p:nvSpPr>
            <p:spPr>
              <a:xfrm rot="10800000">
                <a:off x="464023" y="1851101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grpSp>
        <p:nvGrpSpPr>
          <p:cNvPr id="181" name="Group 180"/>
          <p:cNvGrpSpPr/>
          <p:nvPr/>
        </p:nvGrpSpPr>
        <p:grpSpPr>
          <a:xfrm>
            <a:off x="464021" y="4593007"/>
            <a:ext cx="10222044" cy="554446"/>
            <a:chOff x="464022" y="3836131"/>
            <a:chExt cx="10222044" cy="554446"/>
          </a:xfrm>
        </p:grpSpPr>
        <p:sp>
          <p:nvSpPr>
            <p:cNvPr id="182" name="Rectangle 181"/>
            <p:cNvSpPr/>
            <p:nvPr/>
          </p:nvSpPr>
          <p:spPr>
            <a:xfrm>
              <a:off x="2169993" y="3836131"/>
              <a:ext cx="8516069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en-US" sz="2000"/>
                <a:t>Greater alignment across climate change, water security and deforestation;</a:t>
              </a:r>
            </a:p>
          </p:txBody>
        </p:sp>
        <p:grpSp>
          <p:nvGrpSpPr>
            <p:cNvPr id="183" name="Group 182"/>
            <p:cNvGrpSpPr/>
            <p:nvPr/>
          </p:nvGrpSpPr>
          <p:grpSpPr>
            <a:xfrm>
              <a:off x="464022" y="3844795"/>
              <a:ext cx="10222044" cy="545782"/>
              <a:chOff x="464023" y="1851101"/>
              <a:chExt cx="10222044" cy="545782"/>
            </a:xfrm>
          </p:grpSpPr>
          <p:cxnSp>
            <p:nvCxnSpPr>
              <p:cNvPr id="184" name="Straight Arrow Connector 183"/>
              <p:cNvCxnSpPr/>
              <p:nvPr/>
            </p:nvCxnSpPr>
            <p:spPr>
              <a:xfrm>
                <a:off x="1009676" y="2380981"/>
                <a:ext cx="9676391" cy="0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5" name="Right Triangle 184"/>
              <p:cNvSpPr/>
              <p:nvPr/>
            </p:nvSpPr>
            <p:spPr>
              <a:xfrm rot="10800000">
                <a:off x="464023" y="1851101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grpSp>
        <p:nvGrpSpPr>
          <p:cNvPr id="186" name="Group 185"/>
          <p:cNvGrpSpPr/>
          <p:nvPr/>
        </p:nvGrpSpPr>
        <p:grpSpPr>
          <a:xfrm>
            <a:off x="464021" y="5410477"/>
            <a:ext cx="10222044" cy="545782"/>
            <a:chOff x="450115" y="4485981"/>
            <a:chExt cx="10222044" cy="545782"/>
          </a:xfrm>
        </p:grpSpPr>
        <p:sp>
          <p:nvSpPr>
            <p:cNvPr id="187" name="Rectangle 186"/>
            <p:cNvSpPr/>
            <p:nvPr/>
          </p:nvSpPr>
          <p:spPr>
            <a:xfrm>
              <a:off x="2156086" y="4504700"/>
              <a:ext cx="8516071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en-US" sz="2000"/>
                <a:t>A new robust reporting platform for companies and cities disclosure.</a:t>
              </a:r>
            </a:p>
          </p:txBody>
        </p:sp>
        <p:grpSp>
          <p:nvGrpSpPr>
            <p:cNvPr id="188" name="Group 187"/>
            <p:cNvGrpSpPr/>
            <p:nvPr/>
          </p:nvGrpSpPr>
          <p:grpSpPr>
            <a:xfrm>
              <a:off x="450115" y="4485981"/>
              <a:ext cx="10222044" cy="545782"/>
              <a:chOff x="464023" y="1851101"/>
              <a:chExt cx="10222044" cy="545782"/>
            </a:xfrm>
          </p:grpSpPr>
          <p:cxnSp>
            <p:nvCxnSpPr>
              <p:cNvPr id="189" name="Straight Arrow Connector 188"/>
              <p:cNvCxnSpPr/>
              <p:nvPr/>
            </p:nvCxnSpPr>
            <p:spPr>
              <a:xfrm>
                <a:off x="1009676" y="2380981"/>
                <a:ext cx="9676391" cy="0"/>
              </a:xfrm>
              <a:prstGeom prst="straightConnector1">
                <a:avLst/>
              </a:prstGeom>
              <a:solidFill>
                <a:schemeClr val="accent2"/>
              </a:soli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Right Triangle 189"/>
              <p:cNvSpPr/>
              <p:nvPr/>
            </p:nvSpPr>
            <p:spPr>
              <a:xfrm rot="10800000">
                <a:off x="464023" y="1851101"/>
                <a:ext cx="545782" cy="545782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</p:grpSp>
      <p:sp>
        <p:nvSpPr>
          <p:cNvPr id="191" name="Freeform 70"/>
          <p:cNvSpPr>
            <a:spLocks noEditPoints="1"/>
          </p:cNvSpPr>
          <p:nvPr/>
        </p:nvSpPr>
        <p:spPr bwMode="auto">
          <a:xfrm>
            <a:off x="1263315" y="1757105"/>
            <a:ext cx="413503" cy="463036"/>
          </a:xfrm>
          <a:custGeom>
            <a:avLst/>
            <a:gdLst>
              <a:gd name="T0" fmla="*/ 454 w 1872"/>
              <a:gd name="T1" fmla="*/ 0 h 2095"/>
              <a:gd name="T2" fmla="*/ 333 w 1872"/>
              <a:gd name="T3" fmla="*/ 1191 h 2095"/>
              <a:gd name="T4" fmla="*/ 203 w 1872"/>
              <a:gd name="T5" fmla="*/ 1206 h 2095"/>
              <a:gd name="T6" fmla="*/ 0 w 1872"/>
              <a:gd name="T7" fmla="*/ 1335 h 2095"/>
              <a:gd name="T8" fmla="*/ 77 w 1872"/>
              <a:gd name="T9" fmla="*/ 1635 h 2095"/>
              <a:gd name="T10" fmla="*/ 158 w 1872"/>
              <a:gd name="T11" fmla="*/ 1656 h 2095"/>
              <a:gd name="T12" fmla="*/ 270 w 1872"/>
              <a:gd name="T13" fmla="*/ 1607 h 2095"/>
              <a:gd name="T14" fmla="*/ 333 w 1872"/>
              <a:gd name="T15" fmla="*/ 1974 h 2095"/>
              <a:gd name="T16" fmla="*/ 1750 w 1872"/>
              <a:gd name="T17" fmla="*/ 2095 h 2095"/>
              <a:gd name="T18" fmla="*/ 1872 w 1872"/>
              <a:gd name="T19" fmla="*/ 121 h 2095"/>
              <a:gd name="T20" fmla="*/ 1588 w 1872"/>
              <a:gd name="T21" fmla="*/ 1070 h 2095"/>
              <a:gd name="T22" fmla="*/ 1308 w 1872"/>
              <a:gd name="T23" fmla="*/ 1070 h 2095"/>
              <a:gd name="T24" fmla="*/ 1242 w 1872"/>
              <a:gd name="T25" fmla="*/ 868 h 2095"/>
              <a:gd name="T26" fmla="*/ 1461 w 1872"/>
              <a:gd name="T27" fmla="*/ 1783 h 2095"/>
              <a:gd name="T28" fmla="*/ 1539 w 1872"/>
              <a:gd name="T29" fmla="*/ 1812 h 2095"/>
              <a:gd name="T30" fmla="*/ 1385 w 1872"/>
              <a:gd name="T31" fmla="*/ 1934 h 2095"/>
              <a:gd name="T32" fmla="*/ 854 w 1872"/>
              <a:gd name="T33" fmla="*/ 1293 h 2095"/>
              <a:gd name="T34" fmla="*/ 459 w 1872"/>
              <a:gd name="T35" fmla="*/ 1504 h 2095"/>
              <a:gd name="T36" fmla="*/ 175 w 1872"/>
              <a:gd name="T37" fmla="*/ 1536 h 2095"/>
              <a:gd name="T38" fmla="*/ 121 w 1872"/>
              <a:gd name="T39" fmla="*/ 1502 h 2095"/>
              <a:gd name="T40" fmla="*/ 200 w 1872"/>
              <a:gd name="T41" fmla="*/ 1333 h 2095"/>
              <a:gd name="T42" fmla="*/ 773 w 1872"/>
              <a:gd name="T43" fmla="*/ 849 h 2095"/>
              <a:gd name="T44" fmla="*/ 846 w 1872"/>
              <a:gd name="T45" fmla="*/ 631 h 2095"/>
              <a:gd name="T46" fmla="*/ 575 w 1872"/>
              <a:gd name="T47" fmla="*/ 815 h 2095"/>
              <a:gd name="T48" fmla="*/ 760 w 1872"/>
              <a:gd name="T49" fmla="*/ 502 h 2095"/>
              <a:gd name="T50" fmla="*/ 1130 w 1872"/>
              <a:gd name="T51" fmla="*/ 479 h 2095"/>
              <a:gd name="T52" fmla="*/ 1234 w 1872"/>
              <a:gd name="T53" fmla="*/ 500 h 2095"/>
              <a:gd name="T54" fmla="*/ 1547 w 1872"/>
              <a:gd name="T55" fmla="*/ 285 h 2095"/>
              <a:gd name="T56" fmla="*/ 1424 w 1872"/>
              <a:gd name="T57" fmla="*/ 624 h 2095"/>
              <a:gd name="T58" fmla="*/ 1334 w 1872"/>
              <a:gd name="T59" fmla="*/ 617 h 2095"/>
              <a:gd name="T60" fmla="*/ 1394 w 1872"/>
              <a:gd name="T61" fmla="*/ 737 h 2095"/>
              <a:gd name="T62" fmla="*/ 1598 w 1872"/>
              <a:gd name="T63" fmla="*/ 952 h 2095"/>
              <a:gd name="T64" fmla="*/ 1588 w 1872"/>
              <a:gd name="T65" fmla="*/ 1070 h 2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72" h="2095">
                <a:moveTo>
                  <a:pt x="1750" y="0"/>
                </a:moveTo>
                <a:cubicBezTo>
                  <a:pt x="454" y="0"/>
                  <a:pt x="454" y="0"/>
                  <a:pt x="454" y="0"/>
                </a:cubicBezTo>
                <a:cubicBezTo>
                  <a:pt x="387" y="0"/>
                  <a:pt x="333" y="54"/>
                  <a:pt x="333" y="121"/>
                </a:cubicBezTo>
                <a:cubicBezTo>
                  <a:pt x="333" y="1191"/>
                  <a:pt x="333" y="1191"/>
                  <a:pt x="333" y="1191"/>
                </a:cubicBezTo>
                <a:cubicBezTo>
                  <a:pt x="206" y="1207"/>
                  <a:pt x="206" y="1207"/>
                  <a:pt x="206" y="1207"/>
                </a:cubicBezTo>
                <a:cubicBezTo>
                  <a:pt x="205" y="1206"/>
                  <a:pt x="204" y="1206"/>
                  <a:pt x="203" y="1206"/>
                </a:cubicBezTo>
                <a:cubicBezTo>
                  <a:pt x="186" y="1202"/>
                  <a:pt x="164" y="1197"/>
                  <a:pt x="141" y="1197"/>
                </a:cubicBezTo>
                <a:cubicBezTo>
                  <a:pt x="61" y="1197"/>
                  <a:pt x="0" y="1256"/>
                  <a:pt x="0" y="1335"/>
                </a:cubicBezTo>
                <a:cubicBezTo>
                  <a:pt x="0" y="1498"/>
                  <a:pt x="0" y="1498"/>
                  <a:pt x="0" y="1498"/>
                </a:cubicBezTo>
                <a:cubicBezTo>
                  <a:pt x="2" y="1569"/>
                  <a:pt x="41" y="1615"/>
                  <a:pt x="77" y="1635"/>
                </a:cubicBezTo>
                <a:cubicBezTo>
                  <a:pt x="100" y="1649"/>
                  <a:pt x="129" y="1656"/>
                  <a:pt x="158" y="1656"/>
                </a:cubicBezTo>
                <a:cubicBezTo>
                  <a:pt x="158" y="1656"/>
                  <a:pt x="158" y="1656"/>
                  <a:pt x="158" y="1656"/>
                </a:cubicBezTo>
                <a:cubicBezTo>
                  <a:pt x="183" y="1656"/>
                  <a:pt x="207" y="1651"/>
                  <a:pt x="228" y="1641"/>
                </a:cubicBezTo>
                <a:cubicBezTo>
                  <a:pt x="244" y="1633"/>
                  <a:pt x="259" y="1621"/>
                  <a:pt x="270" y="1607"/>
                </a:cubicBezTo>
                <a:cubicBezTo>
                  <a:pt x="333" y="1612"/>
                  <a:pt x="333" y="1612"/>
                  <a:pt x="333" y="1612"/>
                </a:cubicBezTo>
                <a:cubicBezTo>
                  <a:pt x="333" y="1974"/>
                  <a:pt x="333" y="1974"/>
                  <a:pt x="333" y="1974"/>
                </a:cubicBezTo>
                <a:cubicBezTo>
                  <a:pt x="333" y="2040"/>
                  <a:pt x="387" y="2095"/>
                  <a:pt x="454" y="2095"/>
                </a:cubicBezTo>
                <a:cubicBezTo>
                  <a:pt x="1750" y="2095"/>
                  <a:pt x="1750" y="2095"/>
                  <a:pt x="1750" y="2095"/>
                </a:cubicBezTo>
                <a:cubicBezTo>
                  <a:pt x="1817" y="2095"/>
                  <a:pt x="1872" y="2040"/>
                  <a:pt x="1872" y="1974"/>
                </a:cubicBezTo>
                <a:cubicBezTo>
                  <a:pt x="1872" y="121"/>
                  <a:pt x="1872" y="121"/>
                  <a:pt x="1872" y="121"/>
                </a:cubicBezTo>
                <a:cubicBezTo>
                  <a:pt x="1872" y="54"/>
                  <a:pt x="1817" y="0"/>
                  <a:pt x="1750" y="0"/>
                </a:cubicBezTo>
                <a:close/>
                <a:moveTo>
                  <a:pt x="1588" y="1070"/>
                </a:moveTo>
                <a:cubicBezTo>
                  <a:pt x="1585" y="1070"/>
                  <a:pt x="1582" y="1070"/>
                  <a:pt x="1578" y="1070"/>
                </a:cubicBezTo>
                <a:cubicBezTo>
                  <a:pt x="1308" y="1070"/>
                  <a:pt x="1308" y="1070"/>
                  <a:pt x="1308" y="1070"/>
                </a:cubicBezTo>
                <a:cubicBezTo>
                  <a:pt x="1270" y="1065"/>
                  <a:pt x="1242" y="1031"/>
                  <a:pt x="1242" y="992"/>
                </a:cubicBezTo>
                <a:cubicBezTo>
                  <a:pt x="1242" y="868"/>
                  <a:pt x="1242" y="868"/>
                  <a:pt x="1242" y="868"/>
                </a:cubicBezTo>
                <a:cubicBezTo>
                  <a:pt x="1181" y="932"/>
                  <a:pt x="1113" y="1000"/>
                  <a:pt x="1062" y="1057"/>
                </a:cubicBezTo>
                <a:cubicBezTo>
                  <a:pt x="1076" y="1184"/>
                  <a:pt x="1461" y="1783"/>
                  <a:pt x="1461" y="1783"/>
                </a:cubicBezTo>
                <a:cubicBezTo>
                  <a:pt x="1489" y="1781"/>
                  <a:pt x="1519" y="1780"/>
                  <a:pt x="1519" y="1780"/>
                </a:cubicBezTo>
                <a:cubicBezTo>
                  <a:pt x="1529" y="1786"/>
                  <a:pt x="1538" y="1800"/>
                  <a:pt x="1539" y="1812"/>
                </a:cubicBezTo>
                <a:cubicBezTo>
                  <a:pt x="1539" y="1812"/>
                  <a:pt x="1540" y="1829"/>
                  <a:pt x="1521" y="1843"/>
                </a:cubicBezTo>
                <a:cubicBezTo>
                  <a:pt x="1475" y="1873"/>
                  <a:pt x="1430" y="1904"/>
                  <a:pt x="1385" y="1934"/>
                </a:cubicBezTo>
                <a:cubicBezTo>
                  <a:pt x="1360" y="1951"/>
                  <a:pt x="1351" y="1904"/>
                  <a:pt x="1336" y="1872"/>
                </a:cubicBezTo>
                <a:cubicBezTo>
                  <a:pt x="1336" y="1872"/>
                  <a:pt x="900" y="1343"/>
                  <a:pt x="854" y="1293"/>
                </a:cubicBezTo>
                <a:cubicBezTo>
                  <a:pt x="723" y="1389"/>
                  <a:pt x="629" y="1507"/>
                  <a:pt x="514" y="1507"/>
                </a:cubicBezTo>
                <a:cubicBezTo>
                  <a:pt x="492" y="1507"/>
                  <a:pt x="475" y="1506"/>
                  <a:pt x="459" y="1504"/>
                </a:cubicBezTo>
                <a:cubicBezTo>
                  <a:pt x="204" y="1486"/>
                  <a:pt x="204" y="1486"/>
                  <a:pt x="204" y="1486"/>
                </a:cubicBezTo>
                <a:cubicBezTo>
                  <a:pt x="191" y="1511"/>
                  <a:pt x="175" y="1536"/>
                  <a:pt x="175" y="1536"/>
                </a:cubicBezTo>
                <a:cubicBezTo>
                  <a:pt x="164" y="1541"/>
                  <a:pt x="147" y="1540"/>
                  <a:pt x="137" y="1534"/>
                </a:cubicBezTo>
                <a:cubicBezTo>
                  <a:pt x="137" y="1534"/>
                  <a:pt x="122" y="1526"/>
                  <a:pt x="121" y="1502"/>
                </a:cubicBezTo>
                <a:cubicBezTo>
                  <a:pt x="121" y="1448"/>
                  <a:pt x="121" y="1393"/>
                  <a:pt x="121" y="1339"/>
                </a:cubicBezTo>
                <a:cubicBezTo>
                  <a:pt x="121" y="1309"/>
                  <a:pt x="165" y="1328"/>
                  <a:pt x="200" y="1333"/>
                </a:cubicBezTo>
                <a:cubicBezTo>
                  <a:pt x="514" y="1297"/>
                  <a:pt x="514" y="1297"/>
                  <a:pt x="514" y="1297"/>
                </a:cubicBezTo>
                <a:cubicBezTo>
                  <a:pt x="585" y="1233"/>
                  <a:pt x="626" y="997"/>
                  <a:pt x="773" y="849"/>
                </a:cubicBezTo>
                <a:cubicBezTo>
                  <a:pt x="815" y="807"/>
                  <a:pt x="974" y="631"/>
                  <a:pt x="974" y="631"/>
                </a:cubicBezTo>
                <a:cubicBezTo>
                  <a:pt x="846" y="631"/>
                  <a:pt x="846" y="631"/>
                  <a:pt x="846" y="631"/>
                </a:cubicBezTo>
                <a:cubicBezTo>
                  <a:pt x="670" y="806"/>
                  <a:pt x="670" y="806"/>
                  <a:pt x="670" y="806"/>
                </a:cubicBezTo>
                <a:cubicBezTo>
                  <a:pt x="655" y="821"/>
                  <a:pt x="613" y="840"/>
                  <a:pt x="575" y="815"/>
                </a:cubicBezTo>
                <a:cubicBezTo>
                  <a:pt x="540" y="793"/>
                  <a:pt x="552" y="749"/>
                  <a:pt x="582" y="719"/>
                </a:cubicBezTo>
                <a:cubicBezTo>
                  <a:pt x="760" y="502"/>
                  <a:pt x="760" y="502"/>
                  <a:pt x="760" y="502"/>
                </a:cubicBezTo>
                <a:cubicBezTo>
                  <a:pt x="774" y="487"/>
                  <a:pt x="794" y="479"/>
                  <a:pt x="814" y="479"/>
                </a:cubicBezTo>
                <a:cubicBezTo>
                  <a:pt x="1130" y="479"/>
                  <a:pt x="1130" y="479"/>
                  <a:pt x="1130" y="479"/>
                </a:cubicBezTo>
                <a:cubicBezTo>
                  <a:pt x="1173" y="479"/>
                  <a:pt x="1205" y="494"/>
                  <a:pt x="1226" y="505"/>
                </a:cubicBezTo>
                <a:cubicBezTo>
                  <a:pt x="1228" y="504"/>
                  <a:pt x="1231" y="502"/>
                  <a:pt x="1234" y="500"/>
                </a:cubicBezTo>
                <a:cubicBezTo>
                  <a:pt x="1261" y="473"/>
                  <a:pt x="1295" y="323"/>
                  <a:pt x="1295" y="324"/>
                </a:cubicBezTo>
                <a:cubicBezTo>
                  <a:pt x="1327" y="235"/>
                  <a:pt x="1450" y="201"/>
                  <a:pt x="1547" y="285"/>
                </a:cubicBezTo>
                <a:cubicBezTo>
                  <a:pt x="1643" y="369"/>
                  <a:pt x="1592" y="455"/>
                  <a:pt x="1533" y="522"/>
                </a:cubicBezTo>
                <a:cubicBezTo>
                  <a:pt x="1492" y="570"/>
                  <a:pt x="1465" y="619"/>
                  <a:pt x="1424" y="624"/>
                </a:cubicBezTo>
                <a:cubicBezTo>
                  <a:pt x="1406" y="626"/>
                  <a:pt x="1395" y="615"/>
                  <a:pt x="1369" y="604"/>
                </a:cubicBezTo>
                <a:cubicBezTo>
                  <a:pt x="1369" y="604"/>
                  <a:pt x="1346" y="593"/>
                  <a:pt x="1334" y="617"/>
                </a:cubicBezTo>
                <a:cubicBezTo>
                  <a:pt x="1345" y="632"/>
                  <a:pt x="1354" y="643"/>
                  <a:pt x="1358" y="649"/>
                </a:cubicBezTo>
                <a:cubicBezTo>
                  <a:pt x="1381" y="677"/>
                  <a:pt x="1394" y="710"/>
                  <a:pt x="1394" y="737"/>
                </a:cubicBezTo>
                <a:cubicBezTo>
                  <a:pt x="1394" y="926"/>
                  <a:pt x="1394" y="926"/>
                  <a:pt x="1394" y="926"/>
                </a:cubicBezTo>
                <a:cubicBezTo>
                  <a:pt x="1598" y="952"/>
                  <a:pt x="1598" y="952"/>
                  <a:pt x="1598" y="952"/>
                </a:cubicBezTo>
                <a:cubicBezTo>
                  <a:pt x="1640" y="957"/>
                  <a:pt x="1664" y="976"/>
                  <a:pt x="1664" y="1018"/>
                </a:cubicBezTo>
                <a:cubicBezTo>
                  <a:pt x="1664" y="1064"/>
                  <a:pt x="1626" y="1070"/>
                  <a:pt x="1588" y="10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2" name="Freeform 67"/>
          <p:cNvSpPr>
            <a:spLocks/>
          </p:cNvSpPr>
          <p:nvPr/>
        </p:nvSpPr>
        <p:spPr bwMode="auto">
          <a:xfrm>
            <a:off x="1221874" y="2709075"/>
            <a:ext cx="573626" cy="345072"/>
          </a:xfrm>
          <a:custGeom>
            <a:avLst/>
            <a:gdLst>
              <a:gd name="T0" fmla="*/ 134 w 1182"/>
              <a:gd name="T1" fmla="*/ 711 h 711"/>
              <a:gd name="T2" fmla="*/ 267 w 1182"/>
              <a:gd name="T3" fmla="*/ 578 h 711"/>
              <a:gd name="T4" fmla="*/ 263 w 1182"/>
              <a:gd name="T5" fmla="*/ 548 h 711"/>
              <a:gd name="T6" fmla="*/ 490 w 1182"/>
              <a:gd name="T7" fmla="*/ 320 h 711"/>
              <a:gd name="T8" fmla="*/ 520 w 1182"/>
              <a:gd name="T9" fmla="*/ 324 h 711"/>
              <a:gd name="T10" fmla="*/ 550 w 1182"/>
              <a:gd name="T11" fmla="*/ 320 h 711"/>
              <a:gd name="T12" fmla="*/ 626 w 1182"/>
              <a:gd name="T13" fmla="*/ 396 h 711"/>
              <a:gd name="T14" fmla="*/ 622 w 1182"/>
              <a:gd name="T15" fmla="*/ 426 h 711"/>
              <a:gd name="T16" fmla="*/ 756 w 1182"/>
              <a:gd name="T17" fmla="*/ 560 h 711"/>
              <a:gd name="T18" fmla="*/ 889 w 1182"/>
              <a:gd name="T19" fmla="*/ 426 h 711"/>
              <a:gd name="T20" fmla="*/ 886 w 1182"/>
              <a:gd name="T21" fmla="*/ 396 h 711"/>
              <a:gd name="T22" fmla="*/ 1018 w 1182"/>
              <a:gd name="T23" fmla="*/ 264 h 711"/>
              <a:gd name="T24" fmla="*/ 1048 w 1182"/>
              <a:gd name="T25" fmla="*/ 267 h 711"/>
              <a:gd name="T26" fmla="*/ 1182 w 1182"/>
              <a:gd name="T27" fmla="*/ 134 h 711"/>
              <a:gd name="T28" fmla="*/ 1048 w 1182"/>
              <a:gd name="T29" fmla="*/ 0 h 711"/>
              <a:gd name="T30" fmla="*/ 915 w 1182"/>
              <a:gd name="T31" fmla="*/ 134 h 711"/>
              <a:gd name="T32" fmla="*/ 918 w 1182"/>
              <a:gd name="T33" fmla="*/ 164 h 711"/>
              <a:gd name="T34" fmla="*/ 786 w 1182"/>
              <a:gd name="T35" fmla="*/ 296 h 711"/>
              <a:gd name="T36" fmla="*/ 756 w 1182"/>
              <a:gd name="T37" fmla="*/ 293 h 711"/>
              <a:gd name="T38" fmla="*/ 726 w 1182"/>
              <a:gd name="T39" fmla="*/ 296 h 711"/>
              <a:gd name="T40" fmla="*/ 650 w 1182"/>
              <a:gd name="T41" fmla="*/ 221 h 711"/>
              <a:gd name="T42" fmla="*/ 654 w 1182"/>
              <a:gd name="T43" fmla="*/ 191 h 711"/>
              <a:gd name="T44" fmla="*/ 520 w 1182"/>
              <a:gd name="T45" fmla="*/ 57 h 711"/>
              <a:gd name="T46" fmla="*/ 387 w 1182"/>
              <a:gd name="T47" fmla="*/ 191 h 711"/>
              <a:gd name="T48" fmla="*/ 391 w 1182"/>
              <a:gd name="T49" fmla="*/ 221 h 711"/>
              <a:gd name="T50" fmla="*/ 163 w 1182"/>
              <a:gd name="T51" fmla="*/ 448 h 711"/>
              <a:gd name="T52" fmla="*/ 134 w 1182"/>
              <a:gd name="T53" fmla="*/ 444 h 711"/>
              <a:gd name="T54" fmla="*/ 0 w 1182"/>
              <a:gd name="T55" fmla="*/ 578 h 711"/>
              <a:gd name="T56" fmla="*/ 134 w 1182"/>
              <a:gd name="T57" fmla="*/ 711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82" h="711">
                <a:moveTo>
                  <a:pt x="134" y="711"/>
                </a:moveTo>
                <a:cubicBezTo>
                  <a:pt x="207" y="711"/>
                  <a:pt x="267" y="651"/>
                  <a:pt x="267" y="578"/>
                </a:cubicBezTo>
                <a:cubicBezTo>
                  <a:pt x="267" y="567"/>
                  <a:pt x="266" y="557"/>
                  <a:pt x="263" y="548"/>
                </a:cubicBezTo>
                <a:cubicBezTo>
                  <a:pt x="490" y="320"/>
                  <a:pt x="490" y="320"/>
                  <a:pt x="490" y="320"/>
                </a:cubicBezTo>
                <a:cubicBezTo>
                  <a:pt x="500" y="323"/>
                  <a:pt x="510" y="324"/>
                  <a:pt x="520" y="324"/>
                </a:cubicBezTo>
                <a:cubicBezTo>
                  <a:pt x="531" y="324"/>
                  <a:pt x="541" y="323"/>
                  <a:pt x="550" y="320"/>
                </a:cubicBezTo>
                <a:cubicBezTo>
                  <a:pt x="626" y="396"/>
                  <a:pt x="626" y="396"/>
                  <a:pt x="626" y="396"/>
                </a:cubicBezTo>
                <a:cubicBezTo>
                  <a:pt x="624" y="406"/>
                  <a:pt x="622" y="416"/>
                  <a:pt x="622" y="426"/>
                </a:cubicBezTo>
                <a:cubicBezTo>
                  <a:pt x="622" y="500"/>
                  <a:pt x="682" y="560"/>
                  <a:pt x="756" y="560"/>
                </a:cubicBezTo>
                <a:cubicBezTo>
                  <a:pt x="829" y="560"/>
                  <a:pt x="889" y="500"/>
                  <a:pt x="889" y="426"/>
                </a:cubicBezTo>
                <a:cubicBezTo>
                  <a:pt x="889" y="416"/>
                  <a:pt x="888" y="406"/>
                  <a:pt x="886" y="396"/>
                </a:cubicBezTo>
                <a:cubicBezTo>
                  <a:pt x="1018" y="264"/>
                  <a:pt x="1018" y="264"/>
                  <a:pt x="1018" y="264"/>
                </a:cubicBezTo>
                <a:cubicBezTo>
                  <a:pt x="1028" y="266"/>
                  <a:pt x="1038" y="267"/>
                  <a:pt x="1048" y="267"/>
                </a:cubicBezTo>
                <a:cubicBezTo>
                  <a:pt x="1122" y="267"/>
                  <a:pt x="1182" y="207"/>
                  <a:pt x="1182" y="134"/>
                </a:cubicBezTo>
                <a:cubicBezTo>
                  <a:pt x="1182" y="60"/>
                  <a:pt x="1122" y="0"/>
                  <a:pt x="1048" y="0"/>
                </a:cubicBezTo>
                <a:cubicBezTo>
                  <a:pt x="975" y="0"/>
                  <a:pt x="915" y="60"/>
                  <a:pt x="915" y="134"/>
                </a:cubicBezTo>
                <a:cubicBezTo>
                  <a:pt x="915" y="144"/>
                  <a:pt x="916" y="154"/>
                  <a:pt x="918" y="164"/>
                </a:cubicBezTo>
                <a:cubicBezTo>
                  <a:pt x="786" y="296"/>
                  <a:pt x="786" y="296"/>
                  <a:pt x="786" y="296"/>
                </a:cubicBezTo>
                <a:cubicBezTo>
                  <a:pt x="776" y="294"/>
                  <a:pt x="766" y="293"/>
                  <a:pt x="756" y="293"/>
                </a:cubicBezTo>
                <a:cubicBezTo>
                  <a:pt x="746" y="293"/>
                  <a:pt x="736" y="294"/>
                  <a:pt x="726" y="296"/>
                </a:cubicBezTo>
                <a:cubicBezTo>
                  <a:pt x="650" y="221"/>
                  <a:pt x="650" y="221"/>
                  <a:pt x="650" y="221"/>
                </a:cubicBezTo>
                <a:cubicBezTo>
                  <a:pt x="652" y="211"/>
                  <a:pt x="654" y="201"/>
                  <a:pt x="654" y="191"/>
                </a:cubicBezTo>
                <a:cubicBezTo>
                  <a:pt x="654" y="117"/>
                  <a:pt x="594" y="57"/>
                  <a:pt x="520" y="57"/>
                </a:cubicBezTo>
                <a:cubicBezTo>
                  <a:pt x="447" y="57"/>
                  <a:pt x="387" y="117"/>
                  <a:pt x="387" y="191"/>
                </a:cubicBezTo>
                <a:cubicBezTo>
                  <a:pt x="387" y="201"/>
                  <a:pt x="388" y="211"/>
                  <a:pt x="391" y="221"/>
                </a:cubicBezTo>
                <a:cubicBezTo>
                  <a:pt x="163" y="448"/>
                  <a:pt x="163" y="448"/>
                  <a:pt x="163" y="448"/>
                </a:cubicBezTo>
                <a:cubicBezTo>
                  <a:pt x="154" y="446"/>
                  <a:pt x="144" y="444"/>
                  <a:pt x="134" y="444"/>
                </a:cubicBezTo>
                <a:cubicBezTo>
                  <a:pt x="60" y="444"/>
                  <a:pt x="0" y="504"/>
                  <a:pt x="0" y="578"/>
                </a:cubicBezTo>
                <a:cubicBezTo>
                  <a:pt x="0" y="651"/>
                  <a:pt x="60" y="711"/>
                  <a:pt x="134" y="7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93" name="Picture 1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1846" y="5225260"/>
            <a:ext cx="616440" cy="616440"/>
          </a:xfrm>
          <a:prstGeom prst="rect">
            <a:avLst/>
          </a:prstGeom>
        </p:spPr>
      </p:pic>
      <p:pic>
        <p:nvPicPr>
          <p:cNvPr id="194" name="Picture 1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508" y="3495241"/>
            <a:ext cx="674183" cy="674183"/>
          </a:xfrm>
          <a:prstGeom prst="rect">
            <a:avLst/>
          </a:prstGeom>
        </p:spPr>
      </p:pic>
      <p:pic>
        <p:nvPicPr>
          <p:cNvPr id="196" name="Picture 19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085" y="4377765"/>
            <a:ext cx="689966" cy="689966"/>
          </a:xfrm>
          <a:prstGeom prst="rect">
            <a:avLst/>
          </a:prstGeom>
        </p:spPr>
      </p:pic>
      <p:sp>
        <p:nvSpPr>
          <p:cNvPr id="34" name="Footer Placeholder 2">
            <a:extLst>
              <a:ext uri="{FF2B5EF4-FFF2-40B4-BE49-F238E27FC236}">
                <a16:creationId xmlns:a16="http://schemas.microsoft.com/office/drawing/2014/main" id="{B434665C-AB1B-4837-B695-33EE48737E8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3649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C52334"/>
                </a:solidFill>
              </a:defRPr>
            </a:lvl1pPr>
          </a:lstStyle>
          <a:p>
            <a:r>
              <a:rPr lang="en-US"/>
              <a:t>CDP DISCLOSURE | @CDP</a:t>
            </a:r>
          </a:p>
        </p:txBody>
      </p:sp>
    </p:spTree>
    <p:extLst>
      <p:ext uri="{BB962C8B-B14F-4D97-AF65-F5344CB8AC3E}">
        <p14:creationId xmlns:p14="http://schemas.microsoft.com/office/powerpoint/2010/main" val="3885889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/>
          </p:nvPr>
        </p:nvSpPr>
        <p:spPr>
          <a:xfrm>
            <a:off x="537108" y="528365"/>
            <a:ext cx="9237391" cy="445152"/>
          </a:xfrm>
        </p:spPr>
        <p:txBody>
          <a:bodyPr/>
          <a:lstStyle/>
          <a:p>
            <a:r>
              <a:rPr lang="en-US"/>
              <a:t>CDP AROUND THE WORLD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A7E3AA6-5088-D944-AC75-93D07D6D345B}" type="slidenum">
              <a:rPr lang="en-US" smtClean="0"/>
              <a:t>9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908E2B-26AC-42ED-A538-D39A93C3AF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803" y="1687580"/>
            <a:ext cx="6337855" cy="325873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7" name="Content Placeholder 28">
            <a:extLst>
              <a:ext uri="{FF2B5EF4-FFF2-40B4-BE49-F238E27FC236}">
                <a16:creationId xmlns:a16="http://schemas.microsoft.com/office/drawing/2014/main" id="{851BA982-F4A6-4EA4-B208-23792566F742}"/>
              </a:ext>
            </a:extLst>
          </p:cNvPr>
          <p:cNvSpPr txBox="1">
            <a:spLocks/>
          </p:cNvSpPr>
          <p:nvPr/>
        </p:nvSpPr>
        <p:spPr>
          <a:xfrm>
            <a:off x="498442" y="1470581"/>
            <a:ext cx="10041739" cy="3258735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45" indent="-360045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Clr>
                <a:srgbClr val="CE2337"/>
              </a:buClr>
              <a:buFont typeface="Wingdings 3" charset="2"/>
              <a:buChar char=""/>
            </a:pPr>
            <a:r>
              <a:rPr lang="en-GB" sz="2200" dirty="0"/>
              <a:t>CDP is an international</a:t>
            </a:r>
            <a:br>
              <a:rPr lang="en-GB" sz="2200" dirty="0"/>
            </a:br>
            <a:r>
              <a:rPr lang="en-GB" sz="2200" dirty="0"/>
              <a:t>organization, with </a:t>
            </a:r>
            <a:r>
              <a:rPr lang="en-GB" sz="2200" b="1" dirty="0"/>
              <a:t>regional</a:t>
            </a:r>
            <a:br>
              <a:rPr lang="en-GB" sz="2200" b="1" dirty="0"/>
            </a:br>
            <a:r>
              <a:rPr lang="en-GB" sz="2200" b="1" dirty="0"/>
              <a:t>offices</a:t>
            </a:r>
            <a:r>
              <a:rPr lang="en-GB" sz="2200" dirty="0"/>
              <a:t> and local partners</a:t>
            </a:r>
            <a:br>
              <a:rPr lang="en-GB" sz="2200" dirty="0"/>
            </a:br>
            <a:r>
              <a:rPr lang="en-GB" sz="2200" b="1" dirty="0"/>
              <a:t>spanning 50 countries</a:t>
            </a:r>
            <a:r>
              <a:rPr lang="en-GB" sz="2200" dirty="0"/>
              <a:t>. </a:t>
            </a:r>
            <a:endParaRPr lang="en-US" dirty="0"/>
          </a:p>
          <a:p>
            <a:pPr marL="360045" indent="-360045"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  <a:buClr>
                <a:srgbClr val="CE2337"/>
              </a:buClr>
              <a:buFont typeface="Wingdings 3" charset="2"/>
              <a:buChar char=""/>
            </a:pPr>
            <a:r>
              <a:rPr lang="en-GB" sz="2200" dirty="0"/>
              <a:t>CDP has regional offices in: </a:t>
            </a:r>
            <a:endParaRPr lang="en-GB" sz="2200" dirty="0">
              <a:cs typeface="Arial"/>
            </a:endParaRPr>
          </a:p>
          <a:p>
            <a:pPr marL="817245" lvl="1" indent="-36004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CE2337"/>
              </a:buClr>
              <a:buFont typeface="Wingdings 3" charset="2"/>
              <a:buChar char=""/>
            </a:pPr>
            <a:r>
              <a:rPr lang="en-GB" sz="1800" dirty="0"/>
              <a:t>the UK with 150+ employees</a:t>
            </a:r>
            <a:endParaRPr lang="en-GB" sz="1800" dirty="0">
              <a:cs typeface="Arial"/>
            </a:endParaRPr>
          </a:p>
          <a:p>
            <a:pPr marL="817245" lvl="1" indent="-36004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CE2337"/>
              </a:buClr>
              <a:buFont typeface="Wingdings 3" charset="2"/>
              <a:buChar char=""/>
            </a:pPr>
            <a:r>
              <a:rPr lang="en-GB" sz="1800" dirty="0"/>
              <a:t>Europe with 40+ employees</a:t>
            </a:r>
            <a:endParaRPr lang="en-GB" sz="1800" dirty="0">
              <a:cs typeface="Arial"/>
            </a:endParaRPr>
          </a:p>
          <a:p>
            <a:pPr marL="817245" lvl="1" indent="-36004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CE2337"/>
              </a:buClr>
              <a:buFont typeface="Wingdings 3" charset="2"/>
              <a:buChar char=""/>
            </a:pPr>
            <a:r>
              <a:rPr lang="en-GB" sz="1800" dirty="0"/>
              <a:t>North America with 40+ employees; and</a:t>
            </a:r>
            <a:endParaRPr lang="en-GB" sz="1800" dirty="0">
              <a:cs typeface="Arial"/>
            </a:endParaRPr>
          </a:p>
          <a:p>
            <a:pPr marL="817245" lvl="1" indent="-360045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CE2337"/>
              </a:buClr>
              <a:buFont typeface="Wingdings 3" charset="2"/>
              <a:buChar char=""/>
            </a:pPr>
            <a:r>
              <a:rPr lang="en-GB" sz="1800" dirty="0"/>
              <a:t>Latin America, Japan, India, China and Hong Kong with 40+ employees.</a:t>
            </a:r>
            <a:endParaRPr lang="en-GB" sz="18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5261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DP_Style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B42E34"/>
      </a:accent1>
      <a:accent2>
        <a:srgbClr val="D11242"/>
      </a:accent2>
      <a:accent3>
        <a:srgbClr val="99ADB4"/>
      </a:accent3>
      <a:accent4>
        <a:srgbClr val="C2D1D4"/>
      </a:accent4>
      <a:accent5>
        <a:srgbClr val="ABAFA6"/>
      </a:accent5>
      <a:accent6>
        <a:srgbClr val="E1E8EC"/>
      </a:accent6>
      <a:hlink>
        <a:srgbClr val="000000"/>
      </a:hlink>
      <a:folHlink>
        <a:srgbClr val="000000"/>
      </a:folHlink>
    </a:clrScheme>
    <a:fontScheme name="CDP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3C1D004E5CD14DB8915006EDC0FFA0" ma:contentTypeVersion="8" ma:contentTypeDescription="Create a new document." ma:contentTypeScope="" ma:versionID="817e18f9d8c188689f72ff15cdd78372">
  <xsd:schema xmlns:xsd="http://www.w3.org/2001/XMLSchema" xmlns:xs="http://www.w3.org/2001/XMLSchema" xmlns:p="http://schemas.microsoft.com/office/2006/metadata/properties" xmlns:ns2="b34bafa2-f2d2-457b-9021-20b966279ef1" targetNamespace="http://schemas.microsoft.com/office/2006/metadata/properties" ma:root="true" ma:fieldsID="4f032446ec76d8e17581a4c22b8ad295" ns2:_="">
    <xsd:import namespace="b34bafa2-f2d2-457b-9021-20b966279e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4bafa2-f2d2-457b-9021-20b966279e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FE521F4-625B-40C2-A613-94949DBBA6D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789E316-0FB8-4B82-A6BC-C6C6A76ACB46}">
  <ds:schemaRefs>
    <ds:schemaRef ds:uri="b34bafa2-f2d2-457b-9021-20b966279ef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803165E-A420-4E87-933E-37A2E4DEFB70}">
  <ds:schemaRefs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b34bafa2-f2d2-457b-9021-20b966279ef1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1886</Words>
  <Application>Microsoft Office PowerPoint</Application>
  <PresentationFormat>Widescreen</PresentationFormat>
  <Paragraphs>288</Paragraphs>
  <Slides>49</Slides>
  <Notes>47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5" baseType="lpstr">
      <vt:lpstr>Arial</vt:lpstr>
      <vt:lpstr>Calibri</vt:lpstr>
      <vt:lpstr>Open Sans</vt:lpstr>
      <vt:lpstr>Times New Roman</vt:lpstr>
      <vt:lpstr>Wingdings 3</vt:lpstr>
      <vt:lpstr>Office Theme</vt:lpstr>
      <vt:lpstr>INSTRUCTIONS</vt:lpstr>
      <vt:lpstr>CDP DISCLOSURE</vt:lpstr>
      <vt:lpstr>PowerPoint Presentation</vt:lpstr>
      <vt:lpstr>PowerPoint Presentation</vt:lpstr>
      <vt:lpstr>CDP’S VISION &amp; MISSION</vt:lpstr>
      <vt:lpstr>PowerPoint Presentation</vt:lpstr>
      <vt:lpstr>GROWTH OF DISCLOSURE TO CDP</vt:lpstr>
      <vt:lpstr>PowerPoint Presentation</vt:lpstr>
      <vt:lpstr>CDP AROUND THE WORLD</vt:lpstr>
      <vt:lpstr>PowerPoint Presentation</vt:lpstr>
      <vt:lpstr>PowerPoint Presentation</vt:lpstr>
      <vt:lpstr>OUR DISCLOSURE TIMELINE</vt:lpstr>
      <vt:lpstr>PowerPoint Presentation</vt:lpstr>
      <vt:lpstr>PowerPoint Presentation</vt:lpstr>
      <vt:lpstr>PowerPoint Presentation</vt:lpstr>
      <vt:lpstr>PowerPoint Presentation</vt:lpstr>
      <vt:lpstr>CDP DATA USED IN INVESTMENT DECISIONS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CDP DATA USED IN PURCHASING DECISIONS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WHO USES CDP DATA?</vt:lpstr>
      <vt:lpstr>POWERED BY CDP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A LIST</vt:lpstr>
      <vt:lpstr>PowerPoint Presentation</vt:lpstr>
      <vt:lpstr>PowerPoint Presentation</vt:lpstr>
      <vt:lpstr>CDP SCORING &amp; THE A LIST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CHARNELLE</dc:creator>
  <cp:lastModifiedBy>Nina Schäperklaus</cp:lastModifiedBy>
  <cp:revision>7</cp:revision>
  <dcterms:created xsi:type="dcterms:W3CDTF">2018-03-22T12:25:58Z</dcterms:created>
  <dcterms:modified xsi:type="dcterms:W3CDTF">2019-11-26T10:45:06Z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0x010100083C1D004E5CD14DB8915006EDC0FFA0</vt:lpwstr>
  </property>
  <property fmtid="{D5CDD505-2E9C-101B-9397-08002B2CF9AE}" pid="3" name="AuthorIds_UIVersion_8704">
    <vt:lpwstr>1096,921</vt:lpwstr>
  </property>
</Properties>
</file>